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notesMasterIdLst>
    <p:notesMasterId r:id="rId20"/>
  </p:notesMasterIdLst>
  <p:handoutMasterIdLst>
    <p:handoutMasterId r:id="rId21"/>
  </p:handoutMasterIdLst>
  <p:sldIdLst>
    <p:sldId id="257" r:id="rId2"/>
    <p:sldId id="274" r:id="rId3"/>
    <p:sldId id="256" r:id="rId4"/>
    <p:sldId id="269" r:id="rId5"/>
    <p:sldId id="282" r:id="rId6"/>
    <p:sldId id="284" r:id="rId7"/>
    <p:sldId id="283" r:id="rId8"/>
    <p:sldId id="261" r:id="rId9"/>
    <p:sldId id="264" r:id="rId10"/>
    <p:sldId id="285" r:id="rId11"/>
    <p:sldId id="278" r:id="rId12"/>
    <p:sldId id="286" r:id="rId13"/>
    <p:sldId id="279" r:id="rId14"/>
    <p:sldId id="288" r:id="rId15"/>
    <p:sldId id="287" r:id="rId16"/>
    <p:sldId id="289" r:id="rId17"/>
    <p:sldId id="267" r:id="rId18"/>
    <p:sldId id="273" r:id="rId19"/>
  </p:sldIdLst>
  <p:sldSz cx="9144000" cy="6858000" type="screen4x3"/>
  <p:notesSz cx="7077075" cy="85201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7" autoAdjust="0"/>
    <p:restoredTop sz="93817" autoAdjust="0"/>
  </p:normalViewPr>
  <p:slideViewPr>
    <p:cSldViewPr snapToGrid="0">
      <p:cViewPr varScale="1">
        <p:scale>
          <a:sx n="64" d="100"/>
          <a:sy n="64" d="100"/>
        </p:scale>
        <p:origin x="129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974AFC2-4708-42F9-BEC8-DD384048CA8F}"/>
              </a:ext>
            </a:extLst>
          </p:cNvPr>
          <p:cNvSpPr>
            <a:spLocks noGrp="1"/>
          </p:cNvSpPr>
          <p:nvPr>
            <p:ph type="hdr" sz="quarter"/>
          </p:nvPr>
        </p:nvSpPr>
        <p:spPr>
          <a:xfrm>
            <a:off x="0" y="0"/>
            <a:ext cx="3067050" cy="427595"/>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81CFA24-10AC-4188-8E77-E2B03ED74E5F}"/>
              </a:ext>
            </a:extLst>
          </p:cNvPr>
          <p:cNvSpPr>
            <a:spLocks noGrp="1"/>
          </p:cNvSpPr>
          <p:nvPr>
            <p:ph type="dt" sz="quarter" idx="1"/>
          </p:nvPr>
        </p:nvSpPr>
        <p:spPr>
          <a:xfrm>
            <a:off x="4008438" y="0"/>
            <a:ext cx="3067050" cy="427595"/>
          </a:xfrm>
          <a:prstGeom prst="rect">
            <a:avLst/>
          </a:prstGeom>
        </p:spPr>
        <p:txBody>
          <a:bodyPr vert="horz" lIns="91440" tIns="45720" rIns="91440" bIns="45720" rtlCol="0"/>
          <a:lstStyle>
            <a:lvl1pPr algn="r">
              <a:defRPr sz="1200"/>
            </a:lvl1pPr>
          </a:lstStyle>
          <a:p>
            <a:fld id="{4C151D57-CB6F-4F1F-8177-0A26CC6D4CAF}" type="datetimeFigureOut">
              <a:rPr lang="en-US" smtClean="0"/>
              <a:t>12/2/2019</a:t>
            </a:fld>
            <a:endParaRPr lang="en-US" dirty="0"/>
          </a:p>
        </p:txBody>
      </p:sp>
      <p:sp>
        <p:nvSpPr>
          <p:cNvPr id="4" name="Footer Placeholder 3">
            <a:extLst>
              <a:ext uri="{FF2B5EF4-FFF2-40B4-BE49-F238E27FC236}">
                <a16:creationId xmlns:a16="http://schemas.microsoft.com/office/drawing/2014/main" id="{8AD75306-A48D-4CD3-9717-73C4E2ED2FE5}"/>
              </a:ext>
            </a:extLst>
          </p:cNvPr>
          <p:cNvSpPr>
            <a:spLocks noGrp="1"/>
          </p:cNvSpPr>
          <p:nvPr>
            <p:ph type="ftr" sz="quarter" idx="2"/>
          </p:nvPr>
        </p:nvSpPr>
        <p:spPr>
          <a:xfrm>
            <a:off x="0" y="8092518"/>
            <a:ext cx="3067050" cy="42759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EFE608F-4CA0-48A7-A94A-DA23D55E09C6}"/>
              </a:ext>
            </a:extLst>
          </p:cNvPr>
          <p:cNvSpPr>
            <a:spLocks noGrp="1"/>
          </p:cNvSpPr>
          <p:nvPr>
            <p:ph type="sldNum" sz="quarter" idx="3"/>
          </p:nvPr>
        </p:nvSpPr>
        <p:spPr>
          <a:xfrm>
            <a:off x="4008438" y="8092518"/>
            <a:ext cx="3067050" cy="427595"/>
          </a:xfrm>
          <a:prstGeom prst="rect">
            <a:avLst/>
          </a:prstGeom>
        </p:spPr>
        <p:txBody>
          <a:bodyPr vert="horz" lIns="91440" tIns="45720" rIns="91440" bIns="45720" rtlCol="0" anchor="b"/>
          <a:lstStyle>
            <a:lvl1pPr algn="r">
              <a:defRPr sz="1200"/>
            </a:lvl1pPr>
          </a:lstStyle>
          <a:p>
            <a:fld id="{2E82933E-AEE6-45DD-AF59-CFB4C5B5CDD6}" type="slidenum">
              <a:rPr lang="en-US" smtClean="0"/>
              <a:t>‹#›</a:t>
            </a:fld>
            <a:endParaRPr lang="en-US" dirty="0"/>
          </a:p>
        </p:txBody>
      </p:sp>
    </p:spTree>
    <p:extLst>
      <p:ext uri="{BB962C8B-B14F-4D97-AF65-F5344CB8AC3E}">
        <p14:creationId xmlns:p14="http://schemas.microsoft.com/office/powerpoint/2010/main" val="1535832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2759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08438" y="0"/>
            <a:ext cx="3067050" cy="427595"/>
          </a:xfrm>
          <a:prstGeom prst="rect">
            <a:avLst/>
          </a:prstGeom>
        </p:spPr>
        <p:txBody>
          <a:bodyPr vert="horz" lIns="91440" tIns="45720" rIns="91440" bIns="45720" rtlCol="0"/>
          <a:lstStyle>
            <a:lvl1pPr algn="r">
              <a:defRPr sz="1200"/>
            </a:lvl1pPr>
          </a:lstStyle>
          <a:p>
            <a:fld id="{0FA7D672-56A3-467D-9557-0365F05FA586}" type="datetimeFigureOut">
              <a:rPr lang="en-US" smtClean="0"/>
              <a:t>12/2/2019</a:t>
            </a:fld>
            <a:endParaRPr lang="en-US" dirty="0"/>
          </a:p>
        </p:txBody>
      </p:sp>
      <p:sp>
        <p:nvSpPr>
          <p:cNvPr id="4" name="Slide Image Placeholder 3"/>
          <p:cNvSpPr>
            <a:spLocks noGrp="1" noRot="1" noChangeAspect="1"/>
          </p:cNvSpPr>
          <p:nvPr>
            <p:ph type="sldImg" idx="2"/>
          </p:nvPr>
        </p:nvSpPr>
        <p:spPr>
          <a:xfrm>
            <a:off x="1622425" y="1065213"/>
            <a:ext cx="3832225" cy="287496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8026" y="4099709"/>
            <a:ext cx="5661025" cy="3355752"/>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092518"/>
            <a:ext cx="3067050" cy="42759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438" y="8092518"/>
            <a:ext cx="3067050" cy="427595"/>
          </a:xfrm>
          <a:prstGeom prst="rect">
            <a:avLst/>
          </a:prstGeom>
        </p:spPr>
        <p:txBody>
          <a:bodyPr vert="horz" lIns="91440" tIns="45720" rIns="91440" bIns="45720" rtlCol="0" anchor="b"/>
          <a:lstStyle>
            <a:lvl1pPr algn="r">
              <a:defRPr sz="1200"/>
            </a:lvl1pPr>
          </a:lstStyle>
          <a:p>
            <a:fld id="{C6B2E49E-0295-4079-812C-E5FAD2BAD22F}" type="slidenum">
              <a:rPr lang="en-US" smtClean="0"/>
              <a:t>‹#›</a:t>
            </a:fld>
            <a:endParaRPr lang="en-US" dirty="0"/>
          </a:p>
        </p:txBody>
      </p:sp>
    </p:spTree>
    <p:extLst>
      <p:ext uri="{BB962C8B-B14F-4D97-AF65-F5344CB8AC3E}">
        <p14:creationId xmlns:p14="http://schemas.microsoft.com/office/powerpoint/2010/main" val="2102841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Section 6. Debris. No debris, junk, </a:t>
            </a:r>
            <a:r>
              <a:rPr lang="en-US" sz="1200" u="sng" dirty="0"/>
              <a:t>wrecked or inoperable vehicles</a:t>
            </a:r>
            <a:r>
              <a:rPr lang="en-US" sz="1200" dirty="0"/>
              <a:t> or similar unsightly items shall be allowed to remain on any lot.”</a:t>
            </a:r>
          </a:p>
          <a:p>
            <a:r>
              <a:rPr lang="en-US" sz="1200" dirty="0"/>
              <a:t>“No vehicle of any kind which is inoperable for a period of excess of twenty four (24) hours shall be permitted on the Properties. There shall be </a:t>
            </a:r>
            <a:r>
              <a:rPr lang="en-US" sz="1200" u="sng" dirty="0"/>
              <a:t>no parking on the street except for guests for a temporary period of not more than twelve (12) hours</a:t>
            </a:r>
            <a:r>
              <a:rPr lang="en-US" sz="1200" dirty="0"/>
              <a:t>. There shall be no parking on sidewalks or on the public grass strips between sidewalks and streets.  The Association is hereby empowered to remove, at an Owner's expense, any inoperable vehicle which remains on the Properties after five days written notification to the Owner. ”</a:t>
            </a:r>
          </a:p>
          <a:p>
            <a:endParaRPr lang="en-US" sz="1200" dirty="0"/>
          </a:p>
          <a:p>
            <a:r>
              <a:rPr lang="en-US" sz="1200" kern="1200" dirty="0">
                <a:solidFill>
                  <a:schemeClr val="tx1"/>
                </a:solidFill>
                <a:effectLst/>
                <a:latin typeface="+mn-lt"/>
                <a:ea typeface="+mn-ea"/>
                <a:cs typeface="+mn-cs"/>
              </a:rPr>
              <a:t>. No grass, weeds, underbrush or other similar vegetation shall be allowed to grow 31 	or permitted on any improved or unimproved Lot which is more than six inches higher than the 32 ground level of the said Lot. The Association is hereby empowered to enter onto said Lot to 33 	remedy such default and the owner of said Lot shall pay to the Association the costs of such 34 	remedying</a:t>
            </a:r>
            <a:endParaRPr lang="en-US" sz="1200" dirty="0"/>
          </a:p>
          <a:p>
            <a:endParaRPr lang="en-US" dirty="0"/>
          </a:p>
        </p:txBody>
      </p:sp>
      <p:sp>
        <p:nvSpPr>
          <p:cNvPr id="4" name="Slide Number Placeholder 3"/>
          <p:cNvSpPr>
            <a:spLocks noGrp="1"/>
          </p:cNvSpPr>
          <p:nvPr>
            <p:ph type="sldNum" sz="quarter" idx="10"/>
          </p:nvPr>
        </p:nvSpPr>
        <p:spPr/>
        <p:txBody>
          <a:bodyPr/>
          <a:lstStyle/>
          <a:p>
            <a:fld id="{C6B2E49E-0295-4079-812C-E5FAD2BAD22F}" type="slidenum">
              <a:rPr lang="en-US" smtClean="0"/>
              <a:t>11</a:t>
            </a:fld>
            <a:endParaRPr lang="en-US" dirty="0"/>
          </a:p>
        </p:txBody>
      </p:sp>
    </p:spTree>
    <p:extLst>
      <p:ext uri="{BB962C8B-B14F-4D97-AF65-F5344CB8AC3E}">
        <p14:creationId xmlns:p14="http://schemas.microsoft.com/office/powerpoint/2010/main" val="28905850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AC648C-88D6-45F7-AAD5-A6747599D083}"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23F0E-B7A4-40B8-A53E-0C605728E48C}" type="slidenum">
              <a:rPr lang="en-US" smtClean="0"/>
              <a:t>‹#›</a:t>
            </a:fld>
            <a:endParaRPr lang="en-US" dirty="0"/>
          </a:p>
        </p:txBody>
      </p:sp>
      <p:grpSp>
        <p:nvGrpSpPr>
          <p:cNvPr id="19" name="Group 18"/>
          <p:cNvGrpSpPr/>
          <p:nvPr userDrawn="1"/>
        </p:nvGrpSpPr>
        <p:grpSpPr>
          <a:xfrm>
            <a:off x="638175" y="349250"/>
            <a:ext cx="1019175" cy="1362075"/>
            <a:chOff x="0" y="0"/>
            <a:chExt cx="1752598" cy="2410408"/>
          </a:xfrm>
        </p:grpSpPr>
        <p:sp>
          <p:nvSpPr>
            <p:cNvPr id="20" name="Oval 19"/>
            <p:cNvSpPr/>
            <p:nvPr userDrawn="1"/>
          </p:nvSpPr>
          <p:spPr>
            <a:xfrm>
              <a:off x="0" y="0"/>
              <a:ext cx="1752598" cy="2410408"/>
            </a:xfrm>
            <a:prstGeom prst="ellipse">
              <a:avLst/>
            </a:prstGeom>
            <a:solidFill>
              <a:sysClr val="window" lastClr="FFFFFF">
                <a:lumMod val="85000"/>
              </a:sysClr>
            </a:solidFill>
            <a:ln w="25400" cap="flat" cmpd="sng" algn="ctr">
              <a:solidFill>
                <a:srgbClr val="4F81BD">
                  <a:shade val="50000"/>
                </a:srgbClr>
              </a:solidFill>
              <a:prstDash val="solid"/>
            </a:ln>
            <a:effectLst/>
          </p:spPr>
          <p:txBody>
            <a:bodyPr rtlCol="0" anchor="ctr"/>
            <a:lstStyle/>
            <a:p>
              <a:pPr marL="0" marR="0">
                <a:lnSpc>
                  <a:spcPct val="107000"/>
                </a:lnSpc>
                <a:spcBef>
                  <a:spcPts val="0"/>
                </a:spcBef>
                <a:spcAft>
                  <a:spcPts val="8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Oval 20"/>
            <p:cNvSpPr/>
            <p:nvPr userDrawn="1"/>
          </p:nvSpPr>
          <p:spPr>
            <a:xfrm>
              <a:off x="78527" y="101760"/>
              <a:ext cx="1600200" cy="2209800"/>
            </a:xfrm>
            <a:prstGeom prst="ellipse">
              <a:avLst/>
            </a:prstGeom>
            <a:solidFill>
              <a:sysClr val="window" lastClr="FFFFFF">
                <a:lumMod val="95000"/>
              </a:sysClr>
            </a:solidFill>
            <a:ln w="25400" cap="flat" cmpd="sng" algn="ctr">
              <a:solidFill>
                <a:srgbClr val="4F81BD">
                  <a:shade val="50000"/>
                </a:srgbClr>
              </a:solidFill>
              <a:prstDash val="solid"/>
            </a:ln>
            <a:effectLst/>
          </p:spPr>
          <p:txBody>
            <a:bodyPr rtlCol="0" anchor="ctr"/>
            <a:lstStyle/>
            <a:p>
              <a:pPr marL="0" marR="0">
                <a:lnSpc>
                  <a:spcPct val="107000"/>
                </a:lnSpc>
                <a:spcBef>
                  <a:spcPts val="0"/>
                </a:spcBef>
                <a:spcAft>
                  <a:spcPts val="8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2" name="Picture 21"/>
            <p:cNvPicPr>
              <a:picLocks noChangeAspect="1"/>
            </p:cNvPicPr>
            <p:nvPr userDrawn="1"/>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4307" t="23673" r="43239" b="53333"/>
            <a:stretch/>
          </p:blipFill>
          <p:spPr>
            <a:xfrm>
              <a:off x="133346" y="159298"/>
              <a:ext cx="1576100" cy="2219676"/>
            </a:xfrm>
            <a:prstGeom prst="rect">
              <a:avLst/>
            </a:prstGeom>
          </p:spPr>
        </p:pic>
      </p:grpSp>
    </p:spTree>
    <p:extLst>
      <p:ext uri="{BB962C8B-B14F-4D97-AF65-F5344CB8AC3E}">
        <p14:creationId xmlns:p14="http://schemas.microsoft.com/office/powerpoint/2010/main" val="848046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07ED45-0B7D-4587-859D-168FEF3A59A3}"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23F0E-B7A4-40B8-A53E-0C605728E48C}" type="slidenum">
              <a:rPr lang="en-US" smtClean="0"/>
              <a:t>‹#›</a:t>
            </a:fld>
            <a:endParaRPr lang="en-US" dirty="0"/>
          </a:p>
        </p:txBody>
      </p:sp>
      <p:grpSp>
        <p:nvGrpSpPr>
          <p:cNvPr id="7" name="Group 6"/>
          <p:cNvGrpSpPr/>
          <p:nvPr userDrawn="1"/>
        </p:nvGrpSpPr>
        <p:grpSpPr>
          <a:xfrm>
            <a:off x="285542" y="346869"/>
            <a:ext cx="1019175" cy="1362075"/>
            <a:chOff x="0" y="0"/>
            <a:chExt cx="1752598" cy="2410408"/>
          </a:xfrm>
        </p:grpSpPr>
        <p:sp>
          <p:nvSpPr>
            <p:cNvPr id="8" name="Oval 7"/>
            <p:cNvSpPr/>
            <p:nvPr userDrawn="1"/>
          </p:nvSpPr>
          <p:spPr>
            <a:xfrm>
              <a:off x="0" y="0"/>
              <a:ext cx="1752598" cy="2410408"/>
            </a:xfrm>
            <a:prstGeom prst="ellipse">
              <a:avLst/>
            </a:prstGeom>
            <a:solidFill>
              <a:sysClr val="window" lastClr="FFFFFF">
                <a:lumMod val="85000"/>
              </a:sysClr>
            </a:solidFill>
            <a:ln w="25400" cap="flat" cmpd="sng" algn="ctr">
              <a:solidFill>
                <a:srgbClr val="4F81BD">
                  <a:shade val="50000"/>
                </a:srgbClr>
              </a:solidFill>
              <a:prstDash val="solid"/>
            </a:ln>
            <a:effectLst/>
          </p:spPr>
          <p:txBody>
            <a:bodyPr rtlCol="0" anchor="ctr"/>
            <a:lstStyle/>
            <a:p>
              <a:pPr marL="0" marR="0">
                <a:lnSpc>
                  <a:spcPct val="107000"/>
                </a:lnSpc>
                <a:spcBef>
                  <a:spcPts val="0"/>
                </a:spcBef>
                <a:spcAft>
                  <a:spcPts val="8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Oval 8"/>
            <p:cNvSpPr/>
            <p:nvPr userDrawn="1"/>
          </p:nvSpPr>
          <p:spPr>
            <a:xfrm>
              <a:off x="78527" y="101760"/>
              <a:ext cx="1600200" cy="2209800"/>
            </a:xfrm>
            <a:prstGeom prst="ellipse">
              <a:avLst/>
            </a:prstGeom>
            <a:solidFill>
              <a:sysClr val="window" lastClr="FFFFFF">
                <a:lumMod val="95000"/>
              </a:sysClr>
            </a:solidFill>
            <a:ln w="25400" cap="flat" cmpd="sng" algn="ctr">
              <a:solidFill>
                <a:srgbClr val="4F81BD">
                  <a:shade val="50000"/>
                </a:srgbClr>
              </a:solidFill>
              <a:prstDash val="solid"/>
            </a:ln>
            <a:effectLst/>
          </p:spPr>
          <p:txBody>
            <a:bodyPr rtlCol="0" anchor="ctr"/>
            <a:lstStyle/>
            <a:p>
              <a:pPr marL="0" marR="0">
                <a:lnSpc>
                  <a:spcPct val="107000"/>
                </a:lnSpc>
                <a:spcBef>
                  <a:spcPts val="0"/>
                </a:spcBef>
                <a:spcAft>
                  <a:spcPts val="8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p:cNvPicPr>
              <a:picLocks noChangeAspect="1"/>
            </p:cNvPicPr>
            <p:nvPr userDrawn="1"/>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4307" t="23673" r="43239" b="53333"/>
            <a:stretch/>
          </p:blipFill>
          <p:spPr>
            <a:xfrm>
              <a:off x="133346" y="159298"/>
              <a:ext cx="1576100" cy="2219676"/>
            </a:xfrm>
            <a:prstGeom prst="rect">
              <a:avLst/>
            </a:prstGeom>
          </p:spPr>
        </p:pic>
      </p:grpSp>
    </p:spTree>
    <p:extLst>
      <p:ext uri="{BB962C8B-B14F-4D97-AF65-F5344CB8AC3E}">
        <p14:creationId xmlns:p14="http://schemas.microsoft.com/office/powerpoint/2010/main" val="349900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70468F-0809-44CA-B616-AE75E09C08E6}"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23F0E-B7A4-40B8-A53E-0C605728E48C}" type="slidenum">
              <a:rPr lang="en-US" smtClean="0"/>
              <a:t>‹#›</a:t>
            </a:fld>
            <a:endParaRPr lang="en-US" dirty="0"/>
          </a:p>
        </p:txBody>
      </p:sp>
    </p:spTree>
    <p:extLst>
      <p:ext uri="{BB962C8B-B14F-4D97-AF65-F5344CB8AC3E}">
        <p14:creationId xmlns:p14="http://schemas.microsoft.com/office/powerpoint/2010/main" val="1473399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4ECE8F-D7E2-4F93-B8FA-4E332EE77B22}" type="datetime1">
              <a:rPr lang="en-US" smtClean="0"/>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AF23F0E-B7A4-40B8-A53E-0C605728E48C}" type="slidenum">
              <a:rPr lang="en-US" smtClean="0"/>
              <a:t>‹#›</a:t>
            </a:fld>
            <a:endParaRPr lang="en-US" dirty="0"/>
          </a:p>
        </p:txBody>
      </p:sp>
    </p:spTree>
    <p:extLst>
      <p:ext uri="{BB962C8B-B14F-4D97-AF65-F5344CB8AC3E}">
        <p14:creationId xmlns:p14="http://schemas.microsoft.com/office/powerpoint/2010/main" val="1610748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EE96DB9-1B4C-4AC7-B8E0-211DDC77F62A}" type="datetime1">
              <a:rPr lang="en-US" smtClean="0"/>
              <a:t>12/2/2019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AF23F0E-B7A4-40B8-A53E-0C605728E48C}" type="slidenum">
              <a:rPr lang="en-US" smtClean="0"/>
              <a:t>‹#›</a:t>
            </a:fld>
            <a:endParaRPr lang="en-US" dirty="0"/>
          </a:p>
        </p:txBody>
      </p:sp>
    </p:spTree>
    <p:extLst>
      <p:ext uri="{BB962C8B-B14F-4D97-AF65-F5344CB8AC3E}">
        <p14:creationId xmlns:p14="http://schemas.microsoft.com/office/powerpoint/2010/main" val="1419879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B0D9918-54E1-4DAF-BF6D-06CAAE654CEC}" type="datetime1">
              <a:rPr lang="en-US" smtClean="0"/>
              <a:t>12/2/2019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AF23F0E-B7A4-40B8-A53E-0C605728E48C}" type="slidenum">
              <a:rPr lang="en-US" smtClean="0"/>
              <a:t>‹#›</a:t>
            </a:fld>
            <a:endParaRPr lang="en-US" dirty="0"/>
          </a:p>
        </p:txBody>
      </p:sp>
    </p:spTree>
    <p:extLst>
      <p:ext uri="{BB962C8B-B14F-4D97-AF65-F5344CB8AC3E}">
        <p14:creationId xmlns:p14="http://schemas.microsoft.com/office/powerpoint/2010/main" val="2951065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80D879-85E3-4053-9761-B42B1B4B481B}" type="datetime1">
              <a:rPr lang="en-US" smtClean="0"/>
              <a:t>12/2/2019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AF23F0E-B7A4-40B8-A53E-0C605728E48C}" type="slidenum">
              <a:rPr lang="en-US" smtClean="0"/>
              <a:t>‹#›</a:t>
            </a:fld>
            <a:endParaRPr lang="en-US" dirty="0"/>
          </a:p>
        </p:txBody>
      </p:sp>
    </p:spTree>
    <p:extLst>
      <p:ext uri="{BB962C8B-B14F-4D97-AF65-F5344CB8AC3E}">
        <p14:creationId xmlns:p14="http://schemas.microsoft.com/office/powerpoint/2010/main" val="380140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8D083F5-ABEE-4CEB-BC72-2C5B47F7406D}" type="datetime1">
              <a:rPr lang="en-US" smtClean="0"/>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AF23F0E-B7A4-40B8-A53E-0C605728E48C}" type="slidenum">
              <a:rPr lang="en-US" smtClean="0"/>
              <a:t>‹#›</a:t>
            </a:fld>
            <a:endParaRPr lang="en-US" dirty="0"/>
          </a:p>
        </p:txBody>
      </p:sp>
    </p:spTree>
    <p:extLst>
      <p:ext uri="{BB962C8B-B14F-4D97-AF65-F5344CB8AC3E}">
        <p14:creationId xmlns:p14="http://schemas.microsoft.com/office/powerpoint/2010/main" val="737466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BDAF2F9-48C3-43FE-9126-394FF765D4DA}" type="datetime1">
              <a:rPr lang="en-US" smtClean="0"/>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AF23F0E-B7A4-40B8-A53E-0C605728E48C}" type="slidenum">
              <a:rPr lang="en-US" smtClean="0"/>
              <a:t>‹#›</a:t>
            </a:fld>
            <a:endParaRPr lang="en-US" dirty="0"/>
          </a:p>
        </p:txBody>
      </p:sp>
    </p:spTree>
    <p:extLst>
      <p:ext uri="{BB962C8B-B14F-4D97-AF65-F5344CB8AC3E}">
        <p14:creationId xmlns:p14="http://schemas.microsoft.com/office/powerpoint/2010/main" val="1252138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872327-289E-4F9E-9521-7F4FE7F2396E}"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23F0E-B7A4-40B8-A53E-0C605728E48C}" type="slidenum">
              <a:rPr lang="en-US" smtClean="0"/>
              <a:t>‹#›</a:t>
            </a:fld>
            <a:endParaRPr lang="en-US" dirty="0"/>
          </a:p>
        </p:txBody>
      </p:sp>
    </p:spTree>
    <p:extLst>
      <p:ext uri="{BB962C8B-B14F-4D97-AF65-F5344CB8AC3E}">
        <p14:creationId xmlns:p14="http://schemas.microsoft.com/office/powerpoint/2010/main" val="3391288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97457C-DEDB-4620-A35C-804EAC5F3E45}"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23F0E-B7A4-40B8-A53E-0C605728E48C}" type="slidenum">
              <a:rPr lang="en-US" smtClean="0"/>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54448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C36A76-572F-416E-A2A0-2BE68AB6E7A6}"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23F0E-B7A4-40B8-A53E-0C605728E48C}" type="slidenum">
              <a:rPr lang="en-US" smtClean="0"/>
              <a:t>‹#›</a:t>
            </a:fld>
            <a:endParaRPr lang="en-US" dirty="0"/>
          </a:p>
        </p:txBody>
      </p:sp>
    </p:spTree>
    <p:extLst>
      <p:ext uri="{BB962C8B-B14F-4D97-AF65-F5344CB8AC3E}">
        <p14:creationId xmlns:p14="http://schemas.microsoft.com/office/powerpoint/2010/main" val="224812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A76F32-BB3C-4BF5-9636-1D01DA21844D}"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23F0E-B7A4-40B8-A53E-0C605728E48C}" type="slidenum">
              <a:rPr lang="en-US" smtClean="0"/>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492693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4AF9D2-F23E-4457-AC44-6D43F4DF719E}"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23F0E-B7A4-40B8-A53E-0C605728E48C}" type="slidenum">
              <a:rPr lang="en-US" smtClean="0"/>
              <a:t>‹#›</a:t>
            </a:fld>
            <a:endParaRPr lang="en-US" dirty="0"/>
          </a:p>
        </p:txBody>
      </p:sp>
    </p:spTree>
    <p:extLst>
      <p:ext uri="{BB962C8B-B14F-4D97-AF65-F5344CB8AC3E}">
        <p14:creationId xmlns:p14="http://schemas.microsoft.com/office/powerpoint/2010/main" val="2257258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1A67CC-4E73-4194-8569-DE301DDB6E8F}"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23F0E-B7A4-40B8-A53E-0C605728E48C}" type="slidenum">
              <a:rPr lang="en-US" smtClean="0"/>
              <a:t>‹#›</a:t>
            </a:fld>
            <a:endParaRPr lang="en-US" dirty="0"/>
          </a:p>
        </p:txBody>
      </p:sp>
    </p:spTree>
    <p:extLst>
      <p:ext uri="{BB962C8B-B14F-4D97-AF65-F5344CB8AC3E}">
        <p14:creationId xmlns:p14="http://schemas.microsoft.com/office/powerpoint/2010/main" val="1463673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53DD33-DAFA-4B2B-A150-55B8721D7BEF}"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23F0E-B7A4-40B8-A53E-0C605728E48C}" type="slidenum">
              <a:rPr lang="en-US" smtClean="0"/>
              <a:t>‹#›</a:t>
            </a:fld>
            <a:endParaRPr lang="en-US" dirty="0"/>
          </a:p>
        </p:txBody>
      </p:sp>
    </p:spTree>
    <p:extLst>
      <p:ext uri="{BB962C8B-B14F-4D97-AF65-F5344CB8AC3E}">
        <p14:creationId xmlns:p14="http://schemas.microsoft.com/office/powerpoint/2010/main" val="842034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FCE04C6-0ED3-4145-AFD1-F7D2012B82CF}" type="datetime1">
              <a:rPr lang="en-US" smtClean="0"/>
              <a:t>12/2/2019</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AF23F0E-B7A4-40B8-A53E-0C605728E48C}" type="slidenum">
              <a:rPr lang="en-US" smtClean="0"/>
              <a:t>‹#›</a:t>
            </a:fld>
            <a:endParaRPr lang="en-US" dirty="0"/>
          </a:p>
        </p:txBody>
      </p:sp>
    </p:spTree>
    <p:extLst>
      <p:ext uri="{BB962C8B-B14F-4D97-AF65-F5344CB8AC3E}">
        <p14:creationId xmlns:p14="http://schemas.microsoft.com/office/powerpoint/2010/main" val="863439186"/>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Lst>
  <p:hf hdr="0" ftr="0" dt="0"/>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acebook.com/stonecreek.hoa?fref=ts" TargetMode="External"/><Relationship Id="rId2" Type="http://schemas.openxmlformats.org/officeDocument/2006/relationships/hyperlink" Target="http://stonecreek-charleston.com/index.html"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hyperlink" Target="mailto:stonecreek@psgltd.org"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mailto:stonecreek@psgltd.or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a:t>Stone Creek Property Owners Association, Inc (SPOA)</a:t>
            </a:r>
          </a:p>
        </p:txBody>
      </p:sp>
      <p:sp>
        <p:nvSpPr>
          <p:cNvPr id="5" name="Subtitle 4"/>
          <p:cNvSpPr>
            <a:spLocks noGrp="1"/>
          </p:cNvSpPr>
          <p:nvPr>
            <p:ph type="subTitle" idx="1"/>
          </p:nvPr>
        </p:nvSpPr>
        <p:spPr>
          <a:xfrm>
            <a:off x="1130595" y="4050834"/>
            <a:ext cx="5826719" cy="1946554"/>
          </a:xfrm>
        </p:spPr>
        <p:txBody>
          <a:bodyPr>
            <a:noAutofit/>
          </a:bodyPr>
          <a:lstStyle/>
          <a:p>
            <a:r>
              <a:rPr lang="en-US" dirty="0"/>
              <a:t>Annual Meeting </a:t>
            </a:r>
            <a:br>
              <a:rPr lang="en-US" dirty="0"/>
            </a:br>
            <a:r>
              <a:rPr lang="en-US" dirty="0"/>
              <a:t>December 2, 2019</a:t>
            </a:r>
          </a:p>
          <a:p>
            <a:endParaRPr lang="en-US" dirty="0"/>
          </a:p>
          <a:p>
            <a:r>
              <a:rPr lang="en-US" dirty="0">
                <a:hlinkClick r:id="rId2"/>
              </a:rPr>
              <a:t>http://stonecreek-charleston.com/index.html</a:t>
            </a:r>
            <a:endParaRPr lang="en-US" dirty="0"/>
          </a:p>
          <a:p>
            <a:r>
              <a:rPr lang="en-US" dirty="0">
                <a:hlinkClick r:id="rId3"/>
              </a:rPr>
              <a:t>https://www.facebook.com/stonecreek.hoa?fref=ts</a:t>
            </a:r>
            <a:endParaRPr lang="en-US" dirty="0"/>
          </a:p>
          <a:p>
            <a:endParaRPr lang="en-US" dirty="0"/>
          </a:p>
        </p:txBody>
      </p:sp>
      <p:sp>
        <p:nvSpPr>
          <p:cNvPr id="2" name="Slide Number Placeholder 1">
            <a:extLst>
              <a:ext uri="{FF2B5EF4-FFF2-40B4-BE49-F238E27FC236}">
                <a16:creationId xmlns:a16="http://schemas.microsoft.com/office/drawing/2014/main" id="{F5395C58-7E43-45F5-8B93-75EAF9F2960C}"/>
              </a:ext>
            </a:extLst>
          </p:cNvPr>
          <p:cNvSpPr>
            <a:spLocks noGrp="1"/>
          </p:cNvSpPr>
          <p:nvPr>
            <p:ph type="sldNum" sz="quarter" idx="12"/>
          </p:nvPr>
        </p:nvSpPr>
        <p:spPr/>
        <p:txBody>
          <a:bodyPr/>
          <a:lstStyle/>
          <a:p>
            <a:fld id="{DAF23F0E-B7A4-40B8-A53E-0C605728E48C}" type="slidenum">
              <a:rPr lang="en-US"/>
              <a:pPr/>
              <a:t>1</a:t>
            </a:fld>
            <a:endParaRPr lang="en-US" dirty="0"/>
          </a:p>
        </p:txBody>
      </p:sp>
    </p:spTree>
    <p:extLst>
      <p:ext uri="{BB962C8B-B14F-4D97-AF65-F5344CB8AC3E}">
        <p14:creationId xmlns:p14="http://schemas.microsoft.com/office/powerpoint/2010/main" val="1156422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291" y="176868"/>
            <a:ext cx="7436057" cy="1325563"/>
          </a:xfrm>
        </p:spPr>
        <p:txBody>
          <a:bodyPr/>
          <a:lstStyle/>
          <a:p>
            <a:pPr algn="ctr"/>
            <a:r>
              <a:rPr lang="en-US" dirty="0"/>
              <a:t>SPOA Mission and Vision</a:t>
            </a:r>
          </a:p>
        </p:txBody>
      </p:sp>
      <p:sp>
        <p:nvSpPr>
          <p:cNvPr id="3" name="Content Placeholder 2"/>
          <p:cNvSpPr>
            <a:spLocks noGrp="1"/>
          </p:cNvSpPr>
          <p:nvPr>
            <p:ph idx="1"/>
          </p:nvPr>
        </p:nvSpPr>
        <p:spPr>
          <a:xfrm>
            <a:off x="1842247" y="1610472"/>
            <a:ext cx="5386689" cy="4800027"/>
          </a:xfrm>
        </p:spPr>
        <p:txBody>
          <a:bodyPr>
            <a:noAutofit/>
          </a:bodyPr>
          <a:lstStyle/>
          <a:p>
            <a:pPr marL="0" indent="0" algn="ctr">
              <a:buNone/>
            </a:pPr>
            <a:r>
              <a:rPr lang="en-US" sz="2400" b="1" dirty="0"/>
              <a:t>Our Mission:</a:t>
            </a:r>
            <a:endParaRPr lang="en-US" sz="2400" dirty="0"/>
          </a:p>
          <a:p>
            <a:pPr marL="0" indent="0" algn="ctr">
              <a:buNone/>
            </a:pPr>
            <a:r>
              <a:rPr lang="en-US" sz="2400" dirty="0"/>
              <a:t>Working together as a community, we will strive to maintain a caring, safe, appealing, and sustainable neighborhood – one that we are proud of and love to come home to.</a:t>
            </a:r>
          </a:p>
          <a:p>
            <a:pPr marL="0" indent="0" algn="ctr">
              <a:buNone/>
            </a:pPr>
            <a:endParaRPr lang="en-US" sz="2400" dirty="0"/>
          </a:p>
          <a:p>
            <a:pPr marL="0" indent="0" algn="ctr">
              <a:buNone/>
            </a:pPr>
            <a:r>
              <a:rPr lang="en-US" sz="2400" b="1" dirty="0"/>
              <a:t>Our Vision:</a:t>
            </a:r>
            <a:endParaRPr lang="en-US" sz="2400" dirty="0"/>
          </a:p>
          <a:p>
            <a:pPr marL="0" indent="0" algn="ctr">
              <a:buNone/>
            </a:pPr>
            <a:r>
              <a:rPr lang="en-US" sz="2400" dirty="0"/>
              <a:t>To have </a:t>
            </a:r>
            <a:r>
              <a:rPr lang="en-US" sz="2400" u="sng" dirty="0"/>
              <a:t>THE</a:t>
            </a:r>
            <a:r>
              <a:rPr lang="en-US" sz="2400" dirty="0"/>
              <a:t> neighborhood of choice in West Ashley.</a:t>
            </a:r>
          </a:p>
        </p:txBody>
      </p:sp>
      <p:sp>
        <p:nvSpPr>
          <p:cNvPr id="4" name="Slide Number Placeholder 3">
            <a:extLst>
              <a:ext uri="{FF2B5EF4-FFF2-40B4-BE49-F238E27FC236}">
                <a16:creationId xmlns:a16="http://schemas.microsoft.com/office/drawing/2014/main" id="{F1EC545D-1FE0-44BE-8E91-062D6B2554F1}"/>
              </a:ext>
            </a:extLst>
          </p:cNvPr>
          <p:cNvSpPr>
            <a:spLocks noGrp="1"/>
          </p:cNvSpPr>
          <p:nvPr>
            <p:ph type="sldNum" sz="quarter" idx="12"/>
          </p:nvPr>
        </p:nvSpPr>
        <p:spPr/>
        <p:txBody>
          <a:bodyPr/>
          <a:lstStyle/>
          <a:p>
            <a:fld id="{DAF23F0E-B7A4-40B8-A53E-0C605728E48C}" type="slidenum">
              <a:rPr lang="en-US" smtClean="0"/>
              <a:t>2</a:t>
            </a:fld>
            <a:endParaRPr lang="en-US" dirty="0"/>
          </a:p>
        </p:txBody>
      </p:sp>
    </p:spTree>
    <p:extLst>
      <p:ext uri="{BB962C8B-B14F-4D97-AF65-F5344CB8AC3E}">
        <p14:creationId xmlns:p14="http://schemas.microsoft.com/office/powerpoint/2010/main" val="2106556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97105" y="179295"/>
            <a:ext cx="6347713" cy="788893"/>
          </a:xfrm>
        </p:spPr>
        <p:txBody>
          <a:bodyPr>
            <a:normAutofit/>
          </a:bodyPr>
          <a:lstStyle/>
          <a:p>
            <a:pPr algn="ctr"/>
            <a:r>
              <a:rPr lang="en-US" dirty="0"/>
              <a:t>Agenda</a:t>
            </a:r>
          </a:p>
        </p:txBody>
      </p:sp>
      <p:sp>
        <p:nvSpPr>
          <p:cNvPr id="2" name="Content Placeholder 1"/>
          <p:cNvSpPr>
            <a:spLocks noGrp="1"/>
          </p:cNvSpPr>
          <p:nvPr>
            <p:ph idx="1"/>
          </p:nvPr>
        </p:nvSpPr>
        <p:spPr>
          <a:xfrm>
            <a:off x="1510143" y="1220507"/>
            <a:ext cx="7036173" cy="5287869"/>
          </a:xfrm>
        </p:spPr>
        <p:txBody>
          <a:bodyPr>
            <a:noAutofit/>
          </a:bodyPr>
          <a:lstStyle/>
          <a:p>
            <a:r>
              <a:rPr lang="en-US" sz="2400" dirty="0"/>
              <a:t>Increase in Dues or Volunteers for Board</a:t>
            </a:r>
          </a:p>
          <a:p>
            <a:r>
              <a:rPr lang="en-US" sz="2400" dirty="0"/>
              <a:t>Board Info:</a:t>
            </a:r>
          </a:p>
          <a:p>
            <a:pPr lvl="1"/>
            <a:r>
              <a:rPr lang="en-US" sz="2200" dirty="0"/>
              <a:t>Why do we have a Board</a:t>
            </a:r>
          </a:p>
          <a:p>
            <a:pPr lvl="1"/>
            <a:r>
              <a:rPr lang="en-US" sz="2200" dirty="0"/>
              <a:t>What you do as a Board Member</a:t>
            </a:r>
          </a:p>
          <a:p>
            <a:r>
              <a:rPr lang="en-US" sz="2400" dirty="0"/>
              <a:t>Part-time Management Company (Current)</a:t>
            </a:r>
          </a:p>
          <a:p>
            <a:r>
              <a:rPr lang="en-US" sz="2400" dirty="0"/>
              <a:t>Full-time Management Company (Potential)</a:t>
            </a:r>
          </a:p>
          <a:p>
            <a:r>
              <a:rPr lang="en-US" sz="2400" dirty="0"/>
              <a:t>Complaint Reminder</a:t>
            </a:r>
          </a:p>
          <a:p>
            <a:endParaRPr lang="en-US" sz="2400" dirty="0"/>
          </a:p>
        </p:txBody>
      </p:sp>
      <p:sp>
        <p:nvSpPr>
          <p:cNvPr id="3" name="Slide Number Placeholder 2">
            <a:extLst>
              <a:ext uri="{FF2B5EF4-FFF2-40B4-BE49-F238E27FC236}">
                <a16:creationId xmlns:a16="http://schemas.microsoft.com/office/drawing/2014/main" id="{C64D766B-924D-4E80-99B8-0697BE587AF5}"/>
              </a:ext>
            </a:extLst>
          </p:cNvPr>
          <p:cNvSpPr>
            <a:spLocks noGrp="1"/>
          </p:cNvSpPr>
          <p:nvPr>
            <p:ph type="sldNum" sz="quarter" idx="12"/>
          </p:nvPr>
        </p:nvSpPr>
        <p:spPr/>
        <p:txBody>
          <a:bodyPr/>
          <a:lstStyle/>
          <a:p>
            <a:fld id="{DAF23F0E-B7A4-40B8-A53E-0C605728E48C}" type="slidenum">
              <a:rPr lang="en-US" smtClean="0"/>
              <a:t>3</a:t>
            </a:fld>
            <a:endParaRPr lang="en-US" dirty="0"/>
          </a:p>
        </p:txBody>
      </p:sp>
    </p:spTree>
    <p:extLst>
      <p:ext uri="{BB962C8B-B14F-4D97-AF65-F5344CB8AC3E}">
        <p14:creationId xmlns:p14="http://schemas.microsoft.com/office/powerpoint/2010/main" val="3948594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16419" y="192743"/>
            <a:ext cx="6347713" cy="1320800"/>
          </a:xfrm>
        </p:spPr>
        <p:txBody>
          <a:bodyPr>
            <a:normAutofit/>
          </a:bodyPr>
          <a:lstStyle/>
          <a:p>
            <a:pPr algn="ctr"/>
            <a:r>
              <a:rPr lang="en-US" dirty="0"/>
              <a:t>Increased Annual Dues or </a:t>
            </a:r>
            <a:br>
              <a:rPr lang="en-US" dirty="0"/>
            </a:br>
            <a:r>
              <a:rPr lang="en-US" dirty="0"/>
              <a:t>HOA Volunteers </a:t>
            </a:r>
          </a:p>
        </p:txBody>
      </p:sp>
      <p:sp>
        <p:nvSpPr>
          <p:cNvPr id="2" name="Content Placeholder 1"/>
          <p:cNvSpPr>
            <a:spLocks noGrp="1"/>
          </p:cNvSpPr>
          <p:nvPr>
            <p:ph idx="1"/>
          </p:nvPr>
        </p:nvSpPr>
        <p:spPr>
          <a:xfrm>
            <a:off x="425886" y="1878904"/>
            <a:ext cx="7853818" cy="3355639"/>
          </a:xfrm>
        </p:spPr>
        <p:txBody>
          <a:bodyPr>
            <a:normAutofit/>
          </a:bodyPr>
          <a:lstStyle/>
          <a:p>
            <a:pPr lvl="0"/>
            <a:r>
              <a:rPr lang="en-US" sz="2600" dirty="0"/>
              <a:t>Without HOA Board volunteers we will have to hire a full-time management company and the </a:t>
            </a:r>
            <a:r>
              <a:rPr lang="en-US" sz="2600" u="sng" dirty="0"/>
              <a:t>annual HOA fees will go up</a:t>
            </a:r>
            <a:endParaRPr lang="en-US" sz="2600" dirty="0"/>
          </a:p>
          <a:p>
            <a:pPr lvl="0"/>
            <a:r>
              <a:rPr lang="en-US" sz="2600" dirty="0"/>
              <a:t>We need at least 5 Board Members:</a:t>
            </a:r>
          </a:p>
          <a:p>
            <a:pPr lvl="1"/>
            <a:r>
              <a:rPr lang="en-US" sz="2400" dirty="0"/>
              <a:t>3 Board Members moved away in the last year</a:t>
            </a:r>
          </a:p>
          <a:p>
            <a:pPr lvl="1"/>
            <a:r>
              <a:rPr lang="en-US" sz="2400" dirty="0"/>
              <a:t>3 of the remaining Board Members are retiring</a:t>
            </a:r>
          </a:p>
          <a:p>
            <a:endParaRPr lang="en-US" sz="2600" dirty="0"/>
          </a:p>
          <a:p>
            <a:endParaRPr lang="en-US" sz="2600" dirty="0"/>
          </a:p>
        </p:txBody>
      </p:sp>
      <p:sp>
        <p:nvSpPr>
          <p:cNvPr id="3" name="Slide Number Placeholder 2">
            <a:extLst>
              <a:ext uri="{FF2B5EF4-FFF2-40B4-BE49-F238E27FC236}">
                <a16:creationId xmlns:a16="http://schemas.microsoft.com/office/drawing/2014/main" id="{573D6894-4C7A-4EE4-B703-4A8F90301A9D}"/>
              </a:ext>
            </a:extLst>
          </p:cNvPr>
          <p:cNvSpPr>
            <a:spLocks noGrp="1"/>
          </p:cNvSpPr>
          <p:nvPr>
            <p:ph type="sldNum" sz="quarter" idx="12"/>
          </p:nvPr>
        </p:nvSpPr>
        <p:spPr/>
        <p:txBody>
          <a:bodyPr/>
          <a:lstStyle/>
          <a:p>
            <a:fld id="{DAF23F0E-B7A4-40B8-A53E-0C605728E48C}" type="slidenum">
              <a:rPr lang="en-US" smtClean="0"/>
              <a:t>4</a:t>
            </a:fld>
            <a:endParaRPr lang="en-US" dirty="0"/>
          </a:p>
        </p:txBody>
      </p:sp>
    </p:spTree>
    <p:extLst>
      <p:ext uri="{BB962C8B-B14F-4D97-AF65-F5344CB8AC3E}">
        <p14:creationId xmlns:p14="http://schemas.microsoft.com/office/powerpoint/2010/main" val="1531996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16419" y="192743"/>
            <a:ext cx="6347713" cy="1320800"/>
          </a:xfrm>
        </p:spPr>
        <p:txBody>
          <a:bodyPr>
            <a:normAutofit/>
          </a:bodyPr>
          <a:lstStyle/>
          <a:p>
            <a:pPr algn="ctr"/>
            <a:r>
              <a:rPr lang="en-US" dirty="0"/>
              <a:t>Why do we need a Board?</a:t>
            </a:r>
          </a:p>
        </p:txBody>
      </p:sp>
      <p:sp>
        <p:nvSpPr>
          <p:cNvPr id="2" name="Content Placeholder 1"/>
          <p:cNvSpPr>
            <a:spLocks noGrp="1"/>
          </p:cNvSpPr>
          <p:nvPr>
            <p:ph idx="1"/>
          </p:nvPr>
        </p:nvSpPr>
        <p:spPr>
          <a:xfrm>
            <a:off x="425886" y="1878904"/>
            <a:ext cx="7853818" cy="4979096"/>
          </a:xfrm>
        </p:spPr>
        <p:txBody>
          <a:bodyPr>
            <a:normAutofit/>
          </a:bodyPr>
          <a:lstStyle/>
          <a:p>
            <a:r>
              <a:rPr lang="en-US" sz="2000" dirty="0"/>
              <a:t>There are already Covenants/rules in place that say our neighborhood has a Board</a:t>
            </a:r>
          </a:p>
          <a:p>
            <a:r>
              <a:rPr lang="en-US" sz="2000" dirty="0"/>
              <a:t>The Board helps keep the neighborhood in good shape to ensure our property values remain strong by enforcing rules</a:t>
            </a:r>
          </a:p>
          <a:p>
            <a:pPr marL="0" indent="0">
              <a:buNone/>
            </a:pPr>
            <a:br>
              <a:rPr lang="en-US" sz="2000" dirty="0"/>
            </a:br>
            <a:r>
              <a:rPr lang="en-US" sz="2000" u="sng" dirty="0"/>
              <a:t>Things that Decrease Property Values:</a:t>
            </a:r>
          </a:p>
          <a:p>
            <a:pPr lvl="0"/>
            <a:r>
              <a:rPr lang="en-US" sz="2000" dirty="0"/>
              <a:t>Hoarders and Messy Neighbors</a:t>
            </a:r>
          </a:p>
          <a:p>
            <a:pPr lvl="0"/>
            <a:r>
              <a:rPr lang="en-US" sz="2000" dirty="0"/>
              <a:t>Noisy Neighbors</a:t>
            </a:r>
          </a:p>
          <a:p>
            <a:pPr lvl="0"/>
            <a:r>
              <a:rPr lang="en-US" sz="2000" dirty="0"/>
              <a:t>Unusual Home Colors</a:t>
            </a:r>
          </a:p>
          <a:p>
            <a:pPr lvl="0"/>
            <a:r>
              <a:rPr lang="en-US" sz="2000" dirty="0"/>
              <a:t>Unappealing Curb Appeal (unkempt yard/ unkempt home/falling fence)</a:t>
            </a:r>
          </a:p>
          <a:p>
            <a:r>
              <a:rPr lang="en-US" sz="2000" dirty="0"/>
              <a:t>Foreclosures/Short Sales</a:t>
            </a:r>
          </a:p>
        </p:txBody>
      </p:sp>
      <p:sp>
        <p:nvSpPr>
          <p:cNvPr id="3" name="Slide Number Placeholder 2">
            <a:extLst>
              <a:ext uri="{FF2B5EF4-FFF2-40B4-BE49-F238E27FC236}">
                <a16:creationId xmlns:a16="http://schemas.microsoft.com/office/drawing/2014/main" id="{573D6894-4C7A-4EE4-B703-4A8F90301A9D}"/>
              </a:ext>
            </a:extLst>
          </p:cNvPr>
          <p:cNvSpPr>
            <a:spLocks noGrp="1"/>
          </p:cNvSpPr>
          <p:nvPr>
            <p:ph type="sldNum" sz="quarter" idx="12"/>
          </p:nvPr>
        </p:nvSpPr>
        <p:spPr/>
        <p:txBody>
          <a:bodyPr/>
          <a:lstStyle/>
          <a:p>
            <a:fld id="{DAF23F0E-B7A4-40B8-A53E-0C605728E48C}" type="slidenum">
              <a:rPr lang="en-US" smtClean="0"/>
              <a:t>5</a:t>
            </a:fld>
            <a:endParaRPr lang="en-US" dirty="0"/>
          </a:p>
        </p:txBody>
      </p:sp>
    </p:spTree>
    <p:extLst>
      <p:ext uri="{BB962C8B-B14F-4D97-AF65-F5344CB8AC3E}">
        <p14:creationId xmlns:p14="http://schemas.microsoft.com/office/powerpoint/2010/main" val="938699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16419" y="192743"/>
            <a:ext cx="6347713" cy="1320800"/>
          </a:xfrm>
        </p:spPr>
        <p:txBody>
          <a:bodyPr>
            <a:normAutofit/>
          </a:bodyPr>
          <a:lstStyle/>
          <a:p>
            <a:pPr algn="ctr"/>
            <a:r>
              <a:rPr lang="en-US" dirty="0"/>
              <a:t>What does a Board Member Do?</a:t>
            </a:r>
          </a:p>
        </p:txBody>
      </p:sp>
      <p:sp>
        <p:nvSpPr>
          <p:cNvPr id="2" name="Content Placeholder 1"/>
          <p:cNvSpPr>
            <a:spLocks noGrp="1"/>
          </p:cNvSpPr>
          <p:nvPr>
            <p:ph idx="1"/>
          </p:nvPr>
        </p:nvSpPr>
        <p:spPr>
          <a:xfrm>
            <a:off x="425886" y="1878904"/>
            <a:ext cx="7853818" cy="4979096"/>
          </a:xfrm>
        </p:spPr>
        <p:txBody>
          <a:bodyPr>
            <a:normAutofit/>
          </a:bodyPr>
          <a:lstStyle/>
          <a:p>
            <a:r>
              <a:rPr lang="en-US" dirty="0"/>
              <a:t>Currently the Board acts mostly as a team (we don’t have a “president,” “vice president,” etc.), mainly uses email to communicate, makes decisions by majority votes, and each Member takes various actions based on Neighborhood needs</a:t>
            </a:r>
          </a:p>
          <a:p>
            <a:pPr marL="0" indent="0">
              <a:buNone/>
            </a:pPr>
            <a:endParaRPr lang="en-US" dirty="0"/>
          </a:p>
          <a:p>
            <a:pPr marL="0" indent="0">
              <a:buNone/>
            </a:pPr>
            <a:r>
              <a:rPr lang="en-US" dirty="0"/>
              <a:t>Minimum things that you do as a Board Member:</a:t>
            </a:r>
          </a:p>
          <a:p>
            <a:pPr lvl="0"/>
            <a:r>
              <a:rPr lang="en-US" dirty="0"/>
              <a:t>Respond to emails with the part-time management company (PSG) on issues that come up with the neighbors. For example, if someone has a complaint, they call PSG and PSG emails the Board to ask what to do. On average it’s about one email per week. The Board manages a tracker of complaint actions</a:t>
            </a:r>
          </a:p>
          <a:p>
            <a:pPr lvl="0"/>
            <a:r>
              <a:rPr lang="en-US" dirty="0"/>
              <a:t>Respond to emails with PSG about finances for the neighborhood (delinquent annual fees, bills, etc.). The Board helps with small court actions for homeowners that are extremely behind on dues</a:t>
            </a:r>
          </a:p>
          <a:p>
            <a:pPr lvl="0"/>
            <a:r>
              <a:rPr lang="en-US" dirty="0"/>
              <a:t>Organize and hold the annual meeting.</a:t>
            </a:r>
          </a:p>
          <a:p>
            <a:pPr marL="0" indent="0">
              <a:buNone/>
            </a:pPr>
            <a:endParaRPr lang="en-US" sz="2600" dirty="0"/>
          </a:p>
        </p:txBody>
      </p:sp>
      <p:sp>
        <p:nvSpPr>
          <p:cNvPr id="3" name="Slide Number Placeholder 2">
            <a:extLst>
              <a:ext uri="{FF2B5EF4-FFF2-40B4-BE49-F238E27FC236}">
                <a16:creationId xmlns:a16="http://schemas.microsoft.com/office/drawing/2014/main" id="{573D6894-4C7A-4EE4-B703-4A8F90301A9D}"/>
              </a:ext>
            </a:extLst>
          </p:cNvPr>
          <p:cNvSpPr>
            <a:spLocks noGrp="1"/>
          </p:cNvSpPr>
          <p:nvPr>
            <p:ph type="sldNum" sz="quarter" idx="12"/>
          </p:nvPr>
        </p:nvSpPr>
        <p:spPr/>
        <p:txBody>
          <a:bodyPr/>
          <a:lstStyle/>
          <a:p>
            <a:fld id="{DAF23F0E-B7A4-40B8-A53E-0C605728E48C}" type="slidenum">
              <a:rPr lang="en-US" smtClean="0"/>
              <a:t>6</a:t>
            </a:fld>
            <a:endParaRPr lang="en-US" dirty="0"/>
          </a:p>
        </p:txBody>
      </p:sp>
    </p:spTree>
    <p:extLst>
      <p:ext uri="{BB962C8B-B14F-4D97-AF65-F5344CB8AC3E}">
        <p14:creationId xmlns:p14="http://schemas.microsoft.com/office/powerpoint/2010/main" val="2915954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16419" y="192743"/>
            <a:ext cx="6347713" cy="1320800"/>
          </a:xfrm>
        </p:spPr>
        <p:txBody>
          <a:bodyPr>
            <a:normAutofit/>
          </a:bodyPr>
          <a:lstStyle/>
          <a:p>
            <a:pPr algn="ctr"/>
            <a:r>
              <a:rPr lang="en-US" dirty="0"/>
              <a:t>What does a Board Member Do? (cont.)</a:t>
            </a:r>
          </a:p>
        </p:txBody>
      </p:sp>
      <p:sp>
        <p:nvSpPr>
          <p:cNvPr id="2" name="Content Placeholder 1"/>
          <p:cNvSpPr>
            <a:spLocks noGrp="1"/>
          </p:cNvSpPr>
          <p:nvPr>
            <p:ph idx="1"/>
          </p:nvPr>
        </p:nvSpPr>
        <p:spPr>
          <a:xfrm>
            <a:off x="425886" y="1878904"/>
            <a:ext cx="7853818" cy="4527584"/>
          </a:xfrm>
        </p:spPr>
        <p:txBody>
          <a:bodyPr>
            <a:normAutofit/>
          </a:bodyPr>
          <a:lstStyle/>
          <a:p>
            <a:pPr marL="0" indent="0">
              <a:buNone/>
            </a:pPr>
            <a:r>
              <a:rPr lang="en-US" sz="2400" dirty="0"/>
              <a:t>Best Case - Board Members:</a:t>
            </a:r>
          </a:p>
          <a:p>
            <a:pPr lvl="0"/>
            <a:r>
              <a:rPr lang="en-US" sz="2400" dirty="0"/>
              <a:t>Regularly inspect neighborhood, common areas, issues, etc.</a:t>
            </a:r>
          </a:p>
          <a:p>
            <a:pPr lvl="0"/>
            <a:r>
              <a:rPr lang="en-US" sz="2400" dirty="0"/>
              <a:t>Hold monthly Board meetings (inviting all neighbors)</a:t>
            </a:r>
          </a:p>
          <a:p>
            <a:pPr lvl="0"/>
            <a:r>
              <a:rPr lang="en-US" sz="2400" dirty="0"/>
              <a:t>Put out monthly “Yard of the Month &amp; “Good Neighbor” signs</a:t>
            </a:r>
          </a:p>
          <a:p>
            <a:pPr lvl="0"/>
            <a:r>
              <a:rPr lang="en-US" sz="2400" dirty="0"/>
              <a:t>Organize Neighborhood get-togethers &amp; events (ex. Oyster Roast, Holiday Decorating Contest, etc.)</a:t>
            </a:r>
          </a:p>
          <a:p>
            <a:pPr lvl="0"/>
            <a:r>
              <a:rPr lang="en-US" sz="2400" dirty="0"/>
              <a:t>Update the Covenants to be more appropriate for today’s needs</a:t>
            </a:r>
            <a:endParaRPr lang="en-US" sz="3200" dirty="0"/>
          </a:p>
          <a:p>
            <a:endParaRPr lang="en-US" sz="3200" dirty="0"/>
          </a:p>
        </p:txBody>
      </p:sp>
      <p:sp>
        <p:nvSpPr>
          <p:cNvPr id="3" name="Slide Number Placeholder 2">
            <a:extLst>
              <a:ext uri="{FF2B5EF4-FFF2-40B4-BE49-F238E27FC236}">
                <a16:creationId xmlns:a16="http://schemas.microsoft.com/office/drawing/2014/main" id="{573D6894-4C7A-4EE4-B703-4A8F90301A9D}"/>
              </a:ext>
            </a:extLst>
          </p:cNvPr>
          <p:cNvSpPr>
            <a:spLocks noGrp="1"/>
          </p:cNvSpPr>
          <p:nvPr>
            <p:ph type="sldNum" sz="quarter" idx="12"/>
          </p:nvPr>
        </p:nvSpPr>
        <p:spPr/>
        <p:txBody>
          <a:bodyPr/>
          <a:lstStyle/>
          <a:p>
            <a:fld id="{DAF23F0E-B7A4-40B8-A53E-0C605728E48C}" type="slidenum">
              <a:rPr lang="en-US" smtClean="0"/>
              <a:t>7</a:t>
            </a:fld>
            <a:endParaRPr lang="en-US" dirty="0"/>
          </a:p>
        </p:txBody>
      </p:sp>
    </p:spTree>
    <p:extLst>
      <p:ext uri="{BB962C8B-B14F-4D97-AF65-F5344CB8AC3E}">
        <p14:creationId xmlns:p14="http://schemas.microsoft.com/office/powerpoint/2010/main" val="3236285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0548" y="206190"/>
            <a:ext cx="6347713" cy="1320800"/>
          </a:xfrm>
        </p:spPr>
        <p:txBody>
          <a:bodyPr>
            <a:normAutofit/>
          </a:bodyPr>
          <a:lstStyle/>
          <a:p>
            <a:pPr algn="ctr"/>
            <a:r>
              <a:rPr lang="en-US" sz="3200" dirty="0"/>
              <a:t>2019 SPOA Board Members</a:t>
            </a:r>
          </a:p>
        </p:txBody>
      </p:sp>
      <p:sp>
        <p:nvSpPr>
          <p:cNvPr id="7" name="Content Placeholder 1"/>
          <p:cNvSpPr txBox="1">
            <a:spLocks/>
          </p:cNvSpPr>
          <p:nvPr/>
        </p:nvSpPr>
        <p:spPr>
          <a:xfrm>
            <a:off x="-730950" y="3508493"/>
            <a:ext cx="4482996" cy="4528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Elizabeth Driesen</a:t>
            </a:r>
          </a:p>
        </p:txBody>
      </p:sp>
      <p:pic>
        <p:nvPicPr>
          <p:cNvPr id="1030" name="Picture 6" descr="https://scontent-mia1-1.xx.fbcdn.net/v/t1.0-9/13418943_10154113622287279_5729061796741231394_n.jpg?oh=f810f57df00e9aff46d79550d87a7712&amp;oe=58883F9A"/>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0168"/>
          <a:stretch/>
        </p:blipFill>
        <p:spPr bwMode="auto">
          <a:xfrm>
            <a:off x="676887" y="4048692"/>
            <a:ext cx="1667322" cy="1813811"/>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1"/>
          <p:cNvSpPr txBox="1">
            <a:spLocks/>
          </p:cNvSpPr>
          <p:nvPr/>
        </p:nvSpPr>
        <p:spPr>
          <a:xfrm>
            <a:off x="276155" y="6019321"/>
            <a:ext cx="2423170" cy="3651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Ron Banik</a:t>
            </a:r>
          </a:p>
        </p:txBody>
      </p:sp>
      <p:pic>
        <p:nvPicPr>
          <p:cNvPr id="13" name="Picture 6" descr="https://scontent-mia1-1.xx.fbcdn.net/v/t1.0-9/13620889_10154375931062236_5651589511522480447_n.jpg?oh=b0161121aaa25960dc51eb4c1b2cd52b&amp;oe=5898633F">
            <a:extLst>
              <a:ext uri="{FF2B5EF4-FFF2-40B4-BE49-F238E27FC236}">
                <a16:creationId xmlns:a16="http://schemas.microsoft.com/office/drawing/2014/main" id="{5E80D9E7-F0B2-40F7-BF44-E647B80B95C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034" t="45348" r="26701" b="25976"/>
          <a:stretch/>
        </p:blipFill>
        <p:spPr bwMode="auto">
          <a:xfrm>
            <a:off x="629765" y="1477146"/>
            <a:ext cx="1899783" cy="188528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https://scontent-mia1-1.xx.fbcdn.net/v/t1.0-9/1625539_10152430550194063_4776002453068554071_n.jpg?oh=5aa5c6f280dc1f6e40b0676be7098266&amp;oe=5894735D">
            <a:extLst>
              <a:ext uri="{FF2B5EF4-FFF2-40B4-BE49-F238E27FC236}">
                <a16:creationId xmlns:a16="http://schemas.microsoft.com/office/drawing/2014/main" id="{5163AE1B-EEE9-46D1-AFAD-BBB068526C4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240" t="6082" r="43172" b="39211"/>
          <a:stretch/>
        </p:blipFill>
        <p:spPr bwMode="auto">
          <a:xfrm>
            <a:off x="6952120" y="4028965"/>
            <a:ext cx="1669330" cy="1990356"/>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
            <a:extLst>
              <a:ext uri="{FF2B5EF4-FFF2-40B4-BE49-F238E27FC236}">
                <a16:creationId xmlns:a16="http://schemas.microsoft.com/office/drawing/2014/main" id="{866C39D6-480F-4DF0-85BC-B13776736BE9}"/>
              </a:ext>
            </a:extLst>
          </p:cNvPr>
          <p:cNvSpPr txBox="1">
            <a:spLocks/>
          </p:cNvSpPr>
          <p:nvPr/>
        </p:nvSpPr>
        <p:spPr>
          <a:xfrm>
            <a:off x="5980203" y="6037521"/>
            <a:ext cx="3163797" cy="3651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MOVED: Wendy Ray</a:t>
            </a:r>
          </a:p>
        </p:txBody>
      </p:sp>
      <p:sp>
        <p:nvSpPr>
          <p:cNvPr id="17" name="Content Placeholder 1">
            <a:extLst>
              <a:ext uri="{FF2B5EF4-FFF2-40B4-BE49-F238E27FC236}">
                <a16:creationId xmlns:a16="http://schemas.microsoft.com/office/drawing/2014/main" id="{9AA4A285-859C-4BFF-9C8F-AA69821744C5}"/>
              </a:ext>
            </a:extLst>
          </p:cNvPr>
          <p:cNvSpPr txBox="1">
            <a:spLocks/>
          </p:cNvSpPr>
          <p:nvPr/>
        </p:nvSpPr>
        <p:spPr>
          <a:xfrm>
            <a:off x="5819256" y="3524642"/>
            <a:ext cx="3717374" cy="7349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Jeff Driesen</a:t>
            </a:r>
          </a:p>
        </p:txBody>
      </p:sp>
      <p:sp>
        <p:nvSpPr>
          <p:cNvPr id="6" name="Slide Number Placeholder 5">
            <a:extLst>
              <a:ext uri="{FF2B5EF4-FFF2-40B4-BE49-F238E27FC236}">
                <a16:creationId xmlns:a16="http://schemas.microsoft.com/office/drawing/2014/main" id="{6234EC70-5D0E-45EF-8D41-405C408150F3}"/>
              </a:ext>
            </a:extLst>
          </p:cNvPr>
          <p:cNvSpPr>
            <a:spLocks noGrp="1"/>
          </p:cNvSpPr>
          <p:nvPr>
            <p:ph type="sldNum" sz="quarter" idx="12"/>
          </p:nvPr>
        </p:nvSpPr>
        <p:spPr/>
        <p:txBody>
          <a:bodyPr/>
          <a:lstStyle/>
          <a:p>
            <a:fld id="{DAF23F0E-B7A4-40B8-A53E-0C605728E48C}" type="slidenum">
              <a:rPr lang="en-US" smtClean="0"/>
              <a:t>8</a:t>
            </a:fld>
            <a:endParaRPr lang="en-US" dirty="0"/>
          </a:p>
        </p:txBody>
      </p:sp>
      <p:sp>
        <p:nvSpPr>
          <p:cNvPr id="12" name="Content Placeholder 1">
            <a:extLst>
              <a:ext uri="{FF2B5EF4-FFF2-40B4-BE49-F238E27FC236}">
                <a16:creationId xmlns:a16="http://schemas.microsoft.com/office/drawing/2014/main" id="{9925A204-C195-418C-B4B0-517955516E05}"/>
              </a:ext>
            </a:extLst>
          </p:cNvPr>
          <p:cNvSpPr txBox="1">
            <a:spLocks/>
          </p:cNvSpPr>
          <p:nvPr/>
        </p:nvSpPr>
        <p:spPr>
          <a:xfrm>
            <a:off x="2713313" y="3509670"/>
            <a:ext cx="3717374" cy="7349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Natasha Lee</a:t>
            </a:r>
          </a:p>
        </p:txBody>
      </p:sp>
      <p:pic>
        <p:nvPicPr>
          <p:cNvPr id="18" name="Picture 4" descr="https://scontent-mia1-1.xx.fbcdn.net/v/t1.0-9/13770492_10209642531521415_3921300626525020311_n.jpg?oh=f98b21f0352442a7fc9e61300e3bb0f7&amp;oe=5893FD05">
            <a:extLst>
              <a:ext uri="{FF2B5EF4-FFF2-40B4-BE49-F238E27FC236}">
                <a16:creationId xmlns:a16="http://schemas.microsoft.com/office/drawing/2014/main" id="{A6D65598-7BAA-4748-A2F9-4B5511A11B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9916" t="8517" r="40967" b="51745"/>
          <a:stretch/>
        </p:blipFill>
        <p:spPr bwMode="auto">
          <a:xfrm>
            <a:off x="6952120" y="1464540"/>
            <a:ext cx="1748118" cy="2043953"/>
          </a:xfrm>
          <a:prstGeom prst="rect">
            <a:avLst/>
          </a:prstGeom>
          <a:noFill/>
          <a:extLst>
            <a:ext uri="{909E8E84-426E-40DD-AFC4-6F175D3DCCD1}">
              <a14:hiddenFill xmlns:a14="http://schemas.microsoft.com/office/drawing/2010/main">
                <a:solidFill>
                  <a:srgbClr val="FFFFFF"/>
                </a:solidFill>
              </a14:hiddenFill>
            </a:ext>
          </a:extLst>
        </p:spPr>
      </p:pic>
      <p:sp>
        <p:nvSpPr>
          <p:cNvPr id="19" name="Content Placeholder 1">
            <a:extLst>
              <a:ext uri="{FF2B5EF4-FFF2-40B4-BE49-F238E27FC236}">
                <a16:creationId xmlns:a16="http://schemas.microsoft.com/office/drawing/2014/main" id="{941A1123-9BEA-45DD-8AB7-5598CD7BA0E8}"/>
              </a:ext>
            </a:extLst>
          </p:cNvPr>
          <p:cNvSpPr txBox="1">
            <a:spLocks/>
          </p:cNvSpPr>
          <p:nvPr/>
        </p:nvSpPr>
        <p:spPr>
          <a:xfrm>
            <a:off x="2474596" y="6041363"/>
            <a:ext cx="3717374" cy="7349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Jim Anthony</a:t>
            </a:r>
          </a:p>
        </p:txBody>
      </p:sp>
      <p:pic>
        <p:nvPicPr>
          <p:cNvPr id="4" name="Picture 3">
            <a:extLst>
              <a:ext uri="{FF2B5EF4-FFF2-40B4-BE49-F238E27FC236}">
                <a16:creationId xmlns:a16="http://schemas.microsoft.com/office/drawing/2014/main" id="{7E60C74E-5973-4750-B053-F84B3D932E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76679" y="1464540"/>
            <a:ext cx="1978035" cy="1978035"/>
          </a:xfrm>
          <a:prstGeom prst="rect">
            <a:avLst/>
          </a:prstGeom>
        </p:spPr>
      </p:pic>
      <p:pic>
        <p:nvPicPr>
          <p:cNvPr id="1026" name="Picture 2" descr="Image may contain: 2 people, people smiling, people standing and outdoor">
            <a:extLst>
              <a:ext uri="{FF2B5EF4-FFF2-40B4-BE49-F238E27FC236}">
                <a16:creationId xmlns:a16="http://schemas.microsoft.com/office/drawing/2014/main" id="{8DF8E291-2DC6-4DCB-9057-5071CB65B8F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4834" t="5507" r="18776" b="49060"/>
          <a:stretch/>
        </p:blipFill>
        <p:spPr bwMode="auto">
          <a:xfrm>
            <a:off x="3528771" y="3867583"/>
            <a:ext cx="1921381" cy="2151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632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5" y="163421"/>
            <a:ext cx="7305114" cy="1325563"/>
          </a:xfrm>
        </p:spPr>
        <p:txBody>
          <a:bodyPr>
            <a:normAutofit/>
          </a:bodyPr>
          <a:lstStyle/>
          <a:p>
            <a:pPr algn="ctr"/>
            <a:r>
              <a:rPr lang="en-US" dirty="0"/>
              <a:t>Neighborhood’s Part-Time Management Company</a:t>
            </a:r>
          </a:p>
        </p:txBody>
      </p:sp>
      <p:sp>
        <p:nvSpPr>
          <p:cNvPr id="3" name="Content Placeholder 2"/>
          <p:cNvSpPr>
            <a:spLocks noGrp="1"/>
          </p:cNvSpPr>
          <p:nvPr>
            <p:ph idx="1"/>
          </p:nvPr>
        </p:nvSpPr>
        <p:spPr>
          <a:xfrm>
            <a:off x="3670126" y="1825625"/>
            <a:ext cx="4845224" cy="4351338"/>
          </a:xfrm>
        </p:spPr>
        <p:txBody>
          <a:bodyPr>
            <a:normAutofit/>
          </a:bodyPr>
          <a:lstStyle/>
          <a:p>
            <a:pPr marL="0" indent="0">
              <a:buNone/>
            </a:pPr>
            <a:r>
              <a:rPr lang="en-US" sz="2400" dirty="0"/>
              <a:t>Professional Services Group (PSG) Ltd</a:t>
            </a:r>
          </a:p>
          <a:p>
            <a:r>
              <a:rPr lang="en-US" sz="2400" dirty="0"/>
              <a:t>Main functions are to:</a:t>
            </a:r>
          </a:p>
          <a:p>
            <a:pPr lvl="1"/>
            <a:r>
              <a:rPr lang="en-US" sz="2000" dirty="0"/>
              <a:t>Manage neighborhood &amp; SPOA finances</a:t>
            </a:r>
          </a:p>
          <a:p>
            <a:pPr lvl="1"/>
            <a:r>
              <a:rPr lang="en-US" sz="2000" dirty="0"/>
              <a:t>Take the lead on answering initial calls for neighborhood issues</a:t>
            </a:r>
          </a:p>
          <a:p>
            <a:pPr lvl="1"/>
            <a:r>
              <a:rPr lang="en-US" sz="2000" dirty="0"/>
              <a:t>Provide guidance on neighborhood issues</a:t>
            </a:r>
          </a:p>
        </p:txBody>
      </p:sp>
      <p:pic>
        <p:nvPicPr>
          <p:cNvPr id="2050" name="Picture 2" descr="http://psgltd.org/psginst/wp-content/uploads/2015/04/Robert-Berm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458" y="2117985"/>
            <a:ext cx="2114550" cy="23050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563039" y="4423035"/>
            <a:ext cx="3792511" cy="14790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Robert Berman</a:t>
            </a:r>
            <a:endParaRPr lang="en-US" sz="2400" dirty="0">
              <a:hlinkClick r:id="rId3"/>
            </a:endParaRPr>
          </a:p>
          <a:p>
            <a:r>
              <a:rPr lang="en-US" sz="2400" dirty="0">
                <a:hlinkClick r:id="rId3"/>
              </a:rPr>
              <a:t>stonecreek@psgltd.org</a:t>
            </a:r>
            <a:endParaRPr lang="en-US" sz="2400" dirty="0"/>
          </a:p>
          <a:p>
            <a:r>
              <a:rPr lang="en-US" sz="2400" dirty="0"/>
              <a:t>843-795-9751</a:t>
            </a:r>
          </a:p>
        </p:txBody>
      </p:sp>
      <p:sp>
        <p:nvSpPr>
          <p:cNvPr id="4" name="Slide Number Placeholder 3">
            <a:extLst>
              <a:ext uri="{FF2B5EF4-FFF2-40B4-BE49-F238E27FC236}">
                <a16:creationId xmlns:a16="http://schemas.microsoft.com/office/drawing/2014/main" id="{D43AF11B-C00A-4B46-8C3E-78BA3894FB8D}"/>
              </a:ext>
            </a:extLst>
          </p:cNvPr>
          <p:cNvSpPr>
            <a:spLocks noGrp="1"/>
          </p:cNvSpPr>
          <p:nvPr>
            <p:ph type="sldNum" sz="quarter" idx="12"/>
          </p:nvPr>
        </p:nvSpPr>
        <p:spPr/>
        <p:txBody>
          <a:bodyPr/>
          <a:lstStyle/>
          <a:p>
            <a:fld id="{DAF23F0E-B7A4-40B8-A53E-0C605728E48C}" type="slidenum">
              <a:rPr lang="en-US" smtClean="0"/>
              <a:t>9</a:t>
            </a:fld>
            <a:endParaRPr lang="en-US" dirty="0"/>
          </a:p>
        </p:txBody>
      </p:sp>
    </p:spTree>
    <p:extLst>
      <p:ext uri="{BB962C8B-B14F-4D97-AF65-F5344CB8AC3E}">
        <p14:creationId xmlns:p14="http://schemas.microsoft.com/office/powerpoint/2010/main" val="1663568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C9D443-1BE4-4663-96AD-5074EB572BC5}"/>
              </a:ext>
            </a:extLst>
          </p:cNvPr>
          <p:cNvSpPr>
            <a:spLocks noGrp="1"/>
          </p:cNvSpPr>
          <p:nvPr>
            <p:ph idx="1"/>
          </p:nvPr>
        </p:nvSpPr>
        <p:spPr>
          <a:xfrm>
            <a:off x="609599" y="2160590"/>
            <a:ext cx="6347714" cy="4533989"/>
          </a:xfrm>
        </p:spPr>
        <p:txBody>
          <a:bodyPr>
            <a:normAutofit/>
          </a:bodyPr>
          <a:lstStyle/>
          <a:p>
            <a:r>
              <a:rPr lang="en-US" dirty="0"/>
              <a:t>Estimates</a:t>
            </a:r>
          </a:p>
          <a:p>
            <a:r>
              <a:rPr lang="en-US" dirty="0"/>
              <a:t>Scope Statement:</a:t>
            </a:r>
          </a:p>
          <a:p>
            <a:pPr lvl="1"/>
            <a:r>
              <a:rPr lang="en-US" dirty="0"/>
              <a:t>Regular review of the neighborhood (twice week)</a:t>
            </a:r>
          </a:p>
          <a:p>
            <a:pPr lvl="1"/>
            <a:r>
              <a:rPr lang="en-US" dirty="0"/>
              <a:t>Identify, track, and act on issues (maintain tracker visible to Board Members)</a:t>
            </a:r>
          </a:p>
          <a:p>
            <a:pPr lvl="1"/>
            <a:r>
              <a:rPr lang="en-US" dirty="0"/>
              <a:t>Finances</a:t>
            </a:r>
          </a:p>
          <a:p>
            <a:pPr lvl="1"/>
            <a:r>
              <a:rPr lang="en-US" dirty="0"/>
              <a:t>Prep for annual meetings</a:t>
            </a:r>
          </a:p>
          <a:p>
            <a:pPr lvl="1"/>
            <a:r>
              <a:rPr lang="en-US" dirty="0"/>
              <a:t>Host monthly meetings – invite neighbors</a:t>
            </a:r>
          </a:p>
          <a:p>
            <a:pPr lvl="1"/>
            <a:r>
              <a:rPr lang="en-US" dirty="0"/>
              <a:t>Keep up tracker of email and mailing addresses</a:t>
            </a:r>
          </a:p>
          <a:p>
            <a:pPr lvl="1"/>
            <a:r>
              <a:rPr lang="en-US" dirty="0"/>
              <a:t>Produce reports</a:t>
            </a:r>
          </a:p>
          <a:p>
            <a:pPr lvl="1"/>
            <a:r>
              <a:rPr lang="en-US" dirty="0"/>
              <a:t>Work with vendors</a:t>
            </a:r>
          </a:p>
          <a:p>
            <a:pPr lvl="1"/>
            <a:r>
              <a:rPr lang="en-US" dirty="0"/>
              <a:t>Receive complaints</a:t>
            </a:r>
          </a:p>
          <a:p>
            <a:pPr lvl="1"/>
            <a:endParaRPr lang="en-US" dirty="0"/>
          </a:p>
        </p:txBody>
      </p:sp>
      <p:sp>
        <p:nvSpPr>
          <p:cNvPr id="4" name="Slide Number Placeholder 3">
            <a:extLst>
              <a:ext uri="{FF2B5EF4-FFF2-40B4-BE49-F238E27FC236}">
                <a16:creationId xmlns:a16="http://schemas.microsoft.com/office/drawing/2014/main" id="{BDC899DB-A784-4A3B-A483-18D4426E710B}"/>
              </a:ext>
            </a:extLst>
          </p:cNvPr>
          <p:cNvSpPr>
            <a:spLocks noGrp="1"/>
          </p:cNvSpPr>
          <p:nvPr>
            <p:ph type="sldNum" sz="quarter" idx="12"/>
          </p:nvPr>
        </p:nvSpPr>
        <p:spPr/>
        <p:txBody>
          <a:bodyPr/>
          <a:lstStyle/>
          <a:p>
            <a:fld id="{DAF23F0E-B7A4-40B8-A53E-0C605728E48C}" type="slidenum">
              <a:rPr lang="en-US" smtClean="0"/>
              <a:t>10</a:t>
            </a:fld>
            <a:endParaRPr lang="en-US" dirty="0"/>
          </a:p>
        </p:txBody>
      </p:sp>
      <p:sp>
        <p:nvSpPr>
          <p:cNvPr id="5" name="Title 1">
            <a:extLst>
              <a:ext uri="{FF2B5EF4-FFF2-40B4-BE49-F238E27FC236}">
                <a16:creationId xmlns:a16="http://schemas.microsoft.com/office/drawing/2014/main" id="{0A4DF046-DDA7-49D7-BE3E-DEFABD196618}"/>
              </a:ext>
            </a:extLst>
          </p:cNvPr>
          <p:cNvSpPr txBox="1">
            <a:spLocks/>
          </p:cNvSpPr>
          <p:nvPr/>
        </p:nvSpPr>
        <p:spPr>
          <a:xfrm>
            <a:off x="1210235" y="163421"/>
            <a:ext cx="7305114" cy="132556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dirty="0"/>
              <a:t>Full-Time Management Company Potential</a:t>
            </a:r>
          </a:p>
        </p:txBody>
      </p:sp>
    </p:spTree>
    <p:extLst>
      <p:ext uri="{BB962C8B-B14F-4D97-AF65-F5344CB8AC3E}">
        <p14:creationId xmlns:p14="http://schemas.microsoft.com/office/powerpoint/2010/main" val="1288582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6422" y="219636"/>
            <a:ext cx="6347713" cy="971855"/>
          </a:xfrm>
        </p:spPr>
        <p:txBody>
          <a:bodyPr>
            <a:normAutofit fontScale="90000"/>
          </a:bodyPr>
          <a:lstStyle/>
          <a:p>
            <a:pPr algn="ctr"/>
            <a:r>
              <a:rPr lang="en-US" dirty="0"/>
              <a:t>Consistent Neighborhood Issues</a:t>
            </a:r>
          </a:p>
        </p:txBody>
      </p:sp>
      <p:sp>
        <p:nvSpPr>
          <p:cNvPr id="3" name="Content Placeholder 2"/>
          <p:cNvSpPr>
            <a:spLocks noGrp="1"/>
          </p:cNvSpPr>
          <p:nvPr>
            <p:ph idx="1"/>
          </p:nvPr>
        </p:nvSpPr>
        <p:spPr>
          <a:xfrm>
            <a:off x="981634" y="1555472"/>
            <a:ext cx="7758953" cy="5302528"/>
          </a:xfrm>
        </p:spPr>
        <p:txBody>
          <a:bodyPr>
            <a:noAutofit/>
          </a:bodyPr>
          <a:lstStyle/>
          <a:p>
            <a:r>
              <a:rPr lang="en-US" sz="2000" dirty="0"/>
              <a:t>Parking:</a:t>
            </a:r>
          </a:p>
          <a:p>
            <a:pPr lvl="1"/>
            <a:r>
              <a:rPr lang="en-US" sz="1800" dirty="0"/>
              <a:t>Homeowners/residents must park in driveway or garage</a:t>
            </a:r>
          </a:p>
          <a:p>
            <a:pPr lvl="1"/>
            <a:r>
              <a:rPr lang="en-US" sz="1800" dirty="0"/>
              <a:t>Guests can park on the street for no more than 12 hours without written consent from board</a:t>
            </a:r>
          </a:p>
          <a:p>
            <a:pPr lvl="1"/>
            <a:r>
              <a:rPr lang="en-US" sz="1800" dirty="0"/>
              <a:t>No parking on sidewalks or on grass</a:t>
            </a:r>
          </a:p>
          <a:p>
            <a:r>
              <a:rPr lang="en-US" sz="2000" dirty="0"/>
              <a:t>Not getting Architectural Committee Review PRIOR to changing appearance of property (Roofs, fences, trees)</a:t>
            </a:r>
          </a:p>
          <a:p>
            <a:r>
              <a:rPr lang="en-US" sz="2000" dirty="0"/>
              <a:t>Yard Maintenance	</a:t>
            </a:r>
          </a:p>
          <a:p>
            <a:pPr lvl="1"/>
            <a:r>
              <a:rPr lang="en-US" sz="1800" dirty="0"/>
              <a:t>Need to keep yard trimmed </a:t>
            </a:r>
          </a:p>
          <a:p>
            <a:pPr lvl="1"/>
            <a:r>
              <a:rPr lang="en-US" sz="1800" dirty="0"/>
              <a:t>Need to edge yard, and cut weeds around mailbox</a:t>
            </a:r>
          </a:p>
          <a:p>
            <a:r>
              <a:rPr lang="en-US" sz="2000" dirty="0"/>
              <a:t>House maintenance</a:t>
            </a:r>
          </a:p>
          <a:p>
            <a:pPr lvl="1"/>
            <a:r>
              <a:rPr lang="en-US" sz="1800" dirty="0"/>
              <a:t>Pressure washing</a:t>
            </a:r>
          </a:p>
          <a:p>
            <a:pPr lvl="1"/>
            <a:r>
              <a:rPr lang="en-US" sz="1800" dirty="0"/>
              <a:t>Trash and Recycling Cans MUST be hidden from street view</a:t>
            </a:r>
          </a:p>
          <a:p>
            <a:pPr lvl="1"/>
            <a:endParaRPr lang="en-US" sz="1800" dirty="0"/>
          </a:p>
        </p:txBody>
      </p:sp>
      <p:sp>
        <p:nvSpPr>
          <p:cNvPr id="4" name="Slide Number Placeholder 3">
            <a:extLst>
              <a:ext uri="{FF2B5EF4-FFF2-40B4-BE49-F238E27FC236}">
                <a16:creationId xmlns:a16="http://schemas.microsoft.com/office/drawing/2014/main" id="{479C6C82-DE1A-49A2-ADC3-7FC9DEAE9E73}"/>
              </a:ext>
            </a:extLst>
          </p:cNvPr>
          <p:cNvSpPr>
            <a:spLocks noGrp="1"/>
          </p:cNvSpPr>
          <p:nvPr>
            <p:ph type="sldNum" sz="quarter" idx="12"/>
          </p:nvPr>
        </p:nvSpPr>
        <p:spPr/>
        <p:txBody>
          <a:bodyPr/>
          <a:lstStyle/>
          <a:p>
            <a:fld id="{DAF23F0E-B7A4-40B8-A53E-0C605728E48C}" type="slidenum">
              <a:rPr lang="en-US" smtClean="0"/>
              <a:t>11</a:t>
            </a:fld>
            <a:endParaRPr lang="en-US" dirty="0"/>
          </a:p>
        </p:txBody>
      </p:sp>
    </p:spTree>
    <p:extLst>
      <p:ext uri="{BB962C8B-B14F-4D97-AF65-F5344CB8AC3E}">
        <p14:creationId xmlns:p14="http://schemas.microsoft.com/office/powerpoint/2010/main" val="62583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4066" y="190315"/>
            <a:ext cx="7091283" cy="1325563"/>
          </a:xfrm>
        </p:spPr>
        <p:txBody>
          <a:bodyPr/>
          <a:lstStyle/>
          <a:p>
            <a:pPr algn="ctr"/>
            <a:r>
              <a:rPr lang="en-US" dirty="0"/>
              <a:t>SPOA Increase in Annual Dues</a:t>
            </a:r>
          </a:p>
        </p:txBody>
      </p:sp>
      <p:sp>
        <p:nvSpPr>
          <p:cNvPr id="3" name="Content Placeholder 2"/>
          <p:cNvSpPr>
            <a:spLocks noGrp="1"/>
          </p:cNvSpPr>
          <p:nvPr>
            <p:ph idx="1"/>
          </p:nvPr>
        </p:nvSpPr>
        <p:spPr>
          <a:xfrm>
            <a:off x="824458" y="1825625"/>
            <a:ext cx="7690891" cy="4351338"/>
          </a:xfrm>
        </p:spPr>
        <p:txBody>
          <a:bodyPr>
            <a:normAutofit/>
          </a:bodyPr>
          <a:lstStyle/>
          <a:p>
            <a:r>
              <a:rPr lang="en-US" sz="2400" dirty="0"/>
              <a:t>2019: $215</a:t>
            </a:r>
          </a:p>
          <a:p>
            <a:r>
              <a:rPr lang="en-US" sz="2400" dirty="0"/>
              <a:t>2020: $237, 10% increase</a:t>
            </a:r>
          </a:p>
          <a:p>
            <a:r>
              <a:rPr lang="en-US" sz="2400" dirty="0"/>
              <a:t>Justification:</a:t>
            </a:r>
          </a:p>
          <a:p>
            <a:pPr lvl="1"/>
            <a:r>
              <a:rPr lang="en-US" sz="2000" dirty="0"/>
              <a:t>Additional cost for PSG support</a:t>
            </a:r>
          </a:p>
          <a:p>
            <a:pPr lvl="1"/>
            <a:r>
              <a:rPr lang="en-US" sz="2000" dirty="0"/>
              <a:t>Continued pond fountain pump replacements</a:t>
            </a:r>
          </a:p>
          <a:p>
            <a:pPr lvl="1"/>
            <a:r>
              <a:rPr lang="en-US" sz="2000" dirty="0"/>
              <a:t>Ensure a prudent financial reserve</a:t>
            </a:r>
          </a:p>
        </p:txBody>
      </p:sp>
      <p:sp>
        <p:nvSpPr>
          <p:cNvPr id="4" name="Slide Number Placeholder 3">
            <a:extLst>
              <a:ext uri="{FF2B5EF4-FFF2-40B4-BE49-F238E27FC236}">
                <a16:creationId xmlns:a16="http://schemas.microsoft.com/office/drawing/2014/main" id="{2C37187E-2021-4AA8-9982-BF02C46C2B99}"/>
              </a:ext>
            </a:extLst>
          </p:cNvPr>
          <p:cNvSpPr>
            <a:spLocks noGrp="1"/>
          </p:cNvSpPr>
          <p:nvPr>
            <p:ph type="sldNum" sz="quarter" idx="12"/>
          </p:nvPr>
        </p:nvSpPr>
        <p:spPr/>
        <p:txBody>
          <a:bodyPr/>
          <a:lstStyle/>
          <a:p>
            <a:fld id="{DAF23F0E-B7A4-40B8-A53E-0C605728E48C}" type="slidenum">
              <a:rPr lang="en-US" smtClean="0"/>
              <a:t>12</a:t>
            </a:fld>
            <a:endParaRPr lang="en-US" dirty="0"/>
          </a:p>
        </p:txBody>
      </p:sp>
    </p:spTree>
    <p:extLst>
      <p:ext uri="{BB962C8B-B14F-4D97-AF65-F5344CB8AC3E}">
        <p14:creationId xmlns:p14="http://schemas.microsoft.com/office/powerpoint/2010/main" val="3072190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292" y="176868"/>
            <a:ext cx="6873218" cy="1325563"/>
          </a:xfrm>
        </p:spPr>
        <p:txBody>
          <a:bodyPr/>
          <a:lstStyle/>
          <a:p>
            <a:pPr algn="ctr"/>
            <a:r>
              <a:rPr lang="en-US" dirty="0"/>
              <a:t>SPOA Neighborhood Issue Reporting &amp; Resolution Process</a:t>
            </a:r>
          </a:p>
        </p:txBody>
      </p:sp>
      <p:sp>
        <p:nvSpPr>
          <p:cNvPr id="3" name="Content Placeholder 2"/>
          <p:cNvSpPr>
            <a:spLocks noGrp="1"/>
          </p:cNvSpPr>
          <p:nvPr>
            <p:ph idx="1"/>
          </p:nvPr>
        </p:nvSpPr>
        <p:spPr>
          <a:xfrm>
            <a:off x="1079291" y="1825624"/>
            <a:ext cx="7436058" cy="4800027"/>
          </a:xfrm>
        </p:spPr>
        <p:txBody>
          <a:bodyPr>
            <a:noAutofit/>
          </a:bodyPr>
          <a:lstStyle/>
          <a:p>
            <a:pPr marL="228600" lvl="2">
              <a:spcBef>
                <a:spcPts val="1000"/>
              </a:spcBef>
            </a:pPr>
            <a:r>
              <a:rPr lang="en-US" sz="2400" dirty="0"/>
              <a:t>If you see a need, email or call PSG</a:t>
            </a:r>
          </a:p>
          <a:p>
            <a:pPr marL="228600" lvl="2">
              <a:spcBef>
                <a:spcPts val="1000"/>
              </a:spcBef>
            </a:pPr>
            <a:r>
              <a:rPr lang="en-US" sz="2400" dirty="0"/>
              <a:t>PSG will address issue</a:t>
            </a:r>
          </a:p>
          <a:p>
            <a:pPr marL="228600" lvl="2">
              <a:spcBef>
                <a:spcPts val="1000"/>
              </a:spcBef>
            </a:pPr>
            <a:r>
              <a:rPr lang="en-US" sz="2400" dirty="0"/>
              <a:t>If after 10 days you continue to see an issue, contact PSG again</a:t>
            </a:r>
          </a:p>
          <a:p>
            <a:pPr marL="0" lvl="2" indent="0">
              <a:spcBef>
                <a:spcPts val="1000"/>
              </a:spcBef>
              <a:buNone/>
            </a:pPr>
            <a:endParaRPr lang="en-US" sz="2400" dirty="0"/>
          </a:p>
        </p:txBody>
      </p:sp>
      <p:sp>
        <p:nvSpPr>
          <p:cNvPr id="4" name="Content Placeholder 2">
            <a:extLst>
              <a:ext uri="{FF2B5EF4-FFF2-40B4-BE49-F238E27FC236}">
                <a16:creationId xmlns:a16="http://schemas.microsoft.com/office/drawing/2014/main" id="{4962C8EF-E1E7-4191-A536-A7CAB2D1974D}"/>
              </a:ext>
            </a:extLst>
          </p:cNvPr>
          <p:cNvSpPr txBox="1">
            <a:spLocks/>
          </p:cNvSpPr>
          <p:nvPr/>
        </p:nvSpPr>
        <p:spPr>
          <a:xfrm>
            <a:off x="824458" y="4384110"/>
            <a:ext cx="7690891" cy="977599"/>
          </a:xfrm>
          <a:prstGeom prst="rect">
            <a:avLst/>
          </a:prstGeom>
          <a:solidFill>
            <a:srgbClr val="FFFF00"/>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3" charset="2"/>
              <a:buNone/>
            </a:pPr>
            <a:r>
              <a:rPr lang="en-US" sz="2400" i="1" dirty="0"/>
              <a:t>Any neighbor can report an issue to PSG</a:t>
            </a:r>
          </a:p>
          <a:p>
            <a:pPr marL="0" indent="0" algn="ctr">
              <a:buFont typeface="Wingdings 3" charset="2"/>
              <a:buNone/>
            </a:pPr>
            <a:r>
              <a:rPr lang="en-US" sz="2400" dirty="0">
                <a:hlinkClick r:id="rId2"/>
              </a:rPr>
              <a:t>stonecreek@psgltd.org</a:t>
            </a:r>
            <a:r>
              <a:rPr lang="en-US" sz="2400" dirty="0"/>
              <a:t>, 843-795-9751</a:t>
            </a:r>
          </a:p>
        </p:txBody>
      </p:sp>
      <p:sp>
        <p:nvSpPr>
          <p:cNvPr id="5" name="Slide Number Placeholder 4">
            <a:extLst>
              <a:ext uri="{FF2B5EF4-FFF2-40B4-BE49-F238E27FC236}">
                <a16:creationId xmlns:a16="http://schemas.microsoft.com/office/drawing/2014/main" id="{B13AA2E8-A822-4F3A-9C67-67AD4B8EE0C6}"/>
              </a:ext>
            </a:extLst>
          </p:cNvPr>
          <p:cNvSpPr>
            <a:spLocks noGrp="1"/>
          </p:cNvSpPr>
          <p:nvPr>
            <p:ph type="sldNum" sz="quarter" idx="12"/>
          </p:nvPr>
        </p:nvSpPr>
        <p:spPr/>
        <p:txBody>
          <a:bodyPr/>
          <a:lstStyle/>
          <a:p>
            <a:fld id="{DAF23F0E-B7A4-40B8-A53E-0C605728E48C}" type="slidenum">
              <a:rPr lang="en-US" smtClean="0"/>
              <a:t>13</a:t>
            </a:fld>
            <a:endParaRPr lang="en-US" dirty="0"/>
          </a:p>
        </p:txBody>
      </p:sp>
    </p:spTree>
    <p:extLst>
      <p:ext uri="{BB962C8B-B14F-4D97-AF65-F5344CB8AC3E}">
        <p14:creationId xmlns:p14="http://schemas.microsoft.com/office/powerpoint/2010/main" val="2897073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292" y="176868"/>
            <a:ext cx="6873218" cy="1325563"/>
          </a:xfrm>
        </p:spPr>
        <p:txBody>
          <a:bodyPr/>
          <a:lstStyle/>
          <a:p>
            <a:pPr algn="ctr"/>
            <a:r>
              <a:rPr lang="en-US" dirty="0"/>
              <a:t>Neighbor Comments</a:t>
            </a:r>
          </a:p>
        </p:txBody>
      </p:sp>
      <p:sp>
        <p:nvSpPr>
          <p:cNvPr id="3" name="Content Placeholder 2"/>
          <p:cNvSpPr>
            <a:spLocks noGrp="1"/>
          </p:cNvSpPr>
          <p:nvPr>
            <p:ph idx="1"/>
          </p:nvPr>
        </p:nvSpPr>
        <p:spPr>
          <a:xfrm>
            <a:off x="1079291" y="1825624"/>
            <a:ext cx="7436058" cy="4800027"/>
          </a:xfrm>
        </p:spPr>
        <p:txBody>
          <a:bodyPr>
            <a:noAutofit/>
          </a:bodyPr>
          <a:lstStyle/>
          <a:p>
            <a:pPr marL="228600" lvl="2">
              <a:spcBef>
                <a:spcPts val="1000"/>
              </a:spcBef>
            </a:pPr>
            <a:r>
              <a:rPr lang="en-US" sz="2400" dirty="0"/>
              <a:t>5G Issues</a:t>
            </a:r>
          </a:p>
          <a:p>
            <a:pPr marL="228600" lvl="2">
              <a:spcBef>
                <a:spcPts val="1000"/>
              </a:spcBef>
            </a:pPr>
            <a:r>
              <a:rPr lang="en-US" sz="2400" dirty="0"/>
              <a:t>School traffic issues</a:t>
            </a:r>
          </a:p>
        </p:txBody>
      </p:sp>
      <p:sp>
        <p:nvSpPr>
          <p:cNvPr id="5" name="Slide Number Placeholder 4">
            <a:extLst>
              <a:ext uri="{FF2B5EF4-FFF2-40B4-BE49-F238E27FC236}">
                <a16:creationId xmlns:a16="http://schemas.microsoft.com/office/drawing/2014/main" id="{B13AA2E8-A822-4F3A-9C67-67AD4B8EE0C6}"/>
              </a:ext>
            </a:extLst>
          </p:cNvPr>
          <p:cNvSpPr>
            <a:spLocks noGrp="1"/>
          </p:cNvSpPr>
          <p:nvPr>
            <p:ph type="sldNum" sz="quarter" idx="12"/>
          </p:nvPr>
        </p:nvSpPr>
        <p:spPr/>
        <p:txBody>
          <a:bodyPr/>
          <a:lstStyle/>
          <a:p>
            <a:fld id="{DAF23F0E-B7A4-40B8-A53E-0C605728E48C}" type="slidenum">
              <a:rPr lang="en-US" smtClean="0"/>
              <a:t>14</a:t>
            </a:fld>
            <a:endParaRPr lang="en-US" dirty="0"/>
          </a:p>
        </p:txBody>
      </p:sp>
    </p:spTree>
    <p:extLst>
      <p:ext uri="{BB962C8B-B14F-4D97-AF65-F5344CB8AC3E}">
        <p14:creationId xmlns:p14="http://schemas.microsoft.com/office/powerpoint/2010/main" val="4277515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E7CC506-2229-46A9-AEF7-57F277C7328D}"/>
              </a:ext>
            </a:extLst>
          </p:cNvPr>
          <p:cNvSpPr>
            <a:spLocks noGrp="1"/>
          </p:cNvSpPr>
          <p:nvPr>
            <p:ph type="title"/>
          </p:nvPr>
        </p:nvSpPr>
        <p:spPr>
          <a:xfrm>
            <a:off x="609598" y="746812"/>
            <a:ext cx="6347715" cy="1826581"/>
          </a:xfrm>
        </p:spPr>
        <p:txBody>
          <a:bodyPr/>
          <a:lstStyle/>
          <a:p>
            <a:pPr algn="ctr"/>
            <a:r>
              <a:rPr lang="en-US" dirty="0"/>
              <a:t>Back-Up</a:t>
            </a:r>
          </a:p>
        </p:txBody>
      </p:sp>
      <p:sp>
        <p:nvSpPr>
          <p:cNvPr id="4" name="Slide Number Placeholder 3">
            <a:extLst>
              <a:ext uri="{FF2B5EF4-FFF2-40B4-BE49-F238E27FC236}">
                <a16:creationId xmlns:a16="http://schemas.microsoft.com/office/drawing/2014/main" id="{CD888173-C371-4F20-9BD7-CE293F4FF284}"/>
              </a:ext>
            </a:extLst>
          </p:cNvPr>
          <p:cNvSpPr>
            <a:spLocks noGrp="1"/>
          </p:cNvSpPr>
          <p:nvPr>
            <p:ph type="sldNum" sz="quarter" idx="12"/>
          </p:nvPr>
        </p:nvSpPr>
        <p:spPr/>
        <p:txBody>
          <a:bodyPr/>
          <a:lstStyle/>
          <a:p>
            <a:fld id="{DAF23F0E-B7A4-40B8-A53E-0C605728E48C}" type="slidenum">
              <a:rPr lang="en-US" smtClean="0"/>
              <a:t>15</a:t>
            </a:fld>
            <a:endParaRPr lang="en-US" dirty="0"/>
          </a:p>
        </p:txBody>
      </p:sp>
    </p:spTree>
    <p:extLst>
      <p:ext uri="{BB962C8B-B14F-4D97-AF65-F5344CB8AC3E}">
        <p14:creationId xmlns:p14="http://schemas.microsoft.com/office/powerpoint/2010/main" val="464189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4066" y="190315"/>
            <a:ext cx="7091283" cy="1325563"/>
          </a:xfrm>
        </p:spPr>
        <p:txBody>
          <a:bodyPr/>
          <a:lstStyle/>
          <a:p>
            <a:pPr algn="ctr"/>
            <a:r>
              <a:rPr lang="en-US"/>
              <a:t>2019 Neighborhood </a:t>
            </a:r>
            <a:r>
              <a:rPr lang="en-US" dirty="0"/>
              <a:t>Budget Summary</a:t>
            </a:r>
          </a:p>
        </p:txBody>
      </p:sp>
      <p:sp>
        <p:nvSpPr>
          <p:cNvPr id="3" name="Content Placeholder 2"/>
          <p:cNvSpPr>
            <a:spLocks noGrp="1"/>
          </p:cNvSpPr>
          <p:nvPr>
            <p:ph idx="1"/>
          </p:nvPr>
        </p:nvSpPr>
        <p:spPr>
          <a:xfrm>
            <a:off x="824458" y="1825625"/>
            <a:ext cx="7690891" cy="4351338"/>
          </a:xfrm>
        </p:spPr>
        <p:txBody>
          <a:bodyPr>
            <a:normAutofit/>
          </a:bodyPr>
          <a:lstStyle/>
          <a:p>
            <a:r>
              <a:rPr lang="en-US" sz="2400" dirty="0"/>
              <a:t>Total Budgeted Annual Expenses : $20,000</a:t>
            </a:r>
          </a:p>
          <a:p>
            <a:r>
              <a:rPr lang="en-US" sz="2400" dirty="0"/>
              <a:t>Total Budgeted Annual Income: $23,650  </a:t>
            </a:r>
          </a:p>
          <a:p>
            <a:pPr marL="0" indent="0">
              <a:buNone/>
            </a:pPr>
            <a:r>
              <a:rPr lang="en-US" sz="2400" dirty="0"/>
              <a:t>      Based on 110 Homes @ $215   </a:t>
            </a:r>
          </a:p>
          <a:p>
            <a:r>
              <a:rPr lang="en-US" sz="2400" dirty="0"/>
              <a:t>Budgeted Positive Net Income : $3,650</a:t>
            </a:r>
          </a:p>
          <a:p>
            <a:r>
              <a:rPr lang="en-US" sz="2000" dirty="0"/>
              <a:t>Projected year end Net Income $3,650</a:t>
            </a:r>
          </a:p>
          <a:p>
            <a:r>
              <a:rPr lang="en-US" sz="2000" dirty="0"/>
              <a:t> Projected year-end dues not paid $7,792 (18% of houses)</a:t>
            </a:r>
          </a:p>
          <a:p>
            <a:r>
              <a:rPr lang="en-US" sz="2000" dirty="0"/>
              <a:t>Projected year-end reserve amount $24,000</a:t>
            </a:r>
          </a:p>
          <a:p>
            <a:pPr marL="0" indent="0">
              <a:buNone/>
            </a:pPr>
            <a:r>
              <a:rPr lang="en-US" sz="2000" dirty="0"/>
              <a:t>                    </a:t>
            </a:r>
          </a:p>
          <a:p>
            <a:pPr marL="0" indent="0">
              <a:buNone/>
            </a:pPr>
            <a:r>
              <a:rPr lang="en-US" sz="2000" dirty="0"/>
              <a:t>     </a:t>
            </a:r>
          </a:p>
          <a:p>
            <a:endParaRPr lang="en-US" sz="2000" b="1" i="1" dirty="0">
              <a:highlight>
                <a:srgbClr val="FFFF00"/>
              </a:highlight>
            </a:endParaRPr>
          </a:p>
        </p:txBody>
      </p:sp>
      <p:sp>
        <p:nvSpPr>
          <p:cNvPr id="4" name="Slide Number Placeholder 3">
            <a:extLst>
              <a:ext uri="{FF2B5EF4-FFF2-40B4-BE49-F238E27FC236}">
                <a16:creationId xmlns:a16="http://schemas.microsoft.com/office/drawing/2014/main" id="{2C37187E-2021-4AA8-9982-BF02C46C2B99}"/>
              </a:ext>
            </a:extLst>
          </p:cNvPr>
          <p:cNvSpPr>
            <a:spLocks noGrp="1"/>
          </p:cNvSpPr>
          <p:nvPr>
            <p:ph type="sldNum" sz="quarter" idx="12"/>
          </p:nvPr>
        </p:nvSpPr>
        <p:spPr/>
        <p:txBody>
          <a:bodyPr/>
          <a:lstStyle/>
          <a:p>
            <a:fld id="{DAF23F0E-B7A4-40B8-A53E-0C605728E48C}" type="slidenum">
              <a:rPr lang="en-US" smtClean="0"/>
              <a:t>16</a:t>
            </a:fld>
            <a:endParaRPr lang="en-US" dirty="0"/>
          </a:p>
        </p:txBody>
      </p:sp>
    </p:spTree>
    <p:extLst>
      <p:ext uri="{BB962C8B-B14F-4D97-AF65-F5344CB8AC3E}">
        <p14:creationId xmlns:p14="http://schemas.microsoft.com/office/powerpoint/2010/main" val="2340692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291" y="190315"/>
            <a:ext cx="7436057" cy="1325563"/>
          </a:xfrm>
        </p:spPr>
        <p:txBody>
          <a:bodyPr/>
          <a:lstStyle/>
          <a:p>
            <a:pPr algn="ctr"/>
            <a:r>
              <a:rPr lang="en-US" dirty="0"/>
              <a:t>SPOA Fine Schedule</a:t>
            </a:r>
          </a:p>
        </p:txBody>
      </p:sp>
      <p:sp>
        <p:nvSpPr>
          <p:cNvPr id="3" name="Content Placeholder 2"/>
          <p:cNvSpPr>
            <a:spLocks noGrp="1"/>
          </p:cNvSpPr>
          <p:nvPr>
            <p:ph idx="1"/>
          </p:nvPr>
        </p:nvSpPr>
        <p:spPr>
          <a:xfrm>
            <a:off x="824457" y="1590095"/>
            <a:ext cx="7690891" cy="4638177"/>
          </a:xfrm>
        </p:spPr>
        <p:txBody>
          <a:bodyPr>
            <a:noAutofit/>
          </a:bodyPr>
          <a:lstStyle/>
          <a:p>
            <a:r>
              <a:rPr lang="en-US" sz="2000" dirty="0"/>
              <a:t>Homeowner (and renters when applicable) receives first notice</a:t>
            </a:r>
          </a:p>
          <a:p>
            <a:r>
              <a:rPr lang="en-US" sz="2000" dirty="0"/>
              <a:t>If not addressed, homeowner receives second notice 10 days later</a:t>
            </a:r>
          </a:p>
          <a:p>
            <a:r>
              <a:rPr lang="en-US" sz="2000" dirty="0"/>
              <a:t>If still not addressed, homeowner receives third notice 10 days later via certified mail and is charged a fine per the fine schedule.</a:t>
            </a:r>
          </a:p>
          <a:p>
            <a:r>
              <a:rPr lang="en-US" sz="2000" dirty="0"/>
              <a:t>If the homeowner does not address the issue within 30 days after the third notice, he/she will be fined a second time of the same amount. This will continue (30 days, fine, 30 days, fine) if the issue is not addressed</a:t>
            </a:r>
          </a:p>
          <a:p>
            <a:r>
              <a:rPr lang="en-US" sz="2000" dirty="0"/>
              <a:t>When the homeowner accrues fines of $500 there will be a lien placed on the home</a:t>
            </a:r>
            <a:endParaRPr lang="en-US" sz="2000" i="1" dirty="0"/>
          </a:p>
        </p:txBody>
      </p:sp>
      <p:sp>
        <p:nvSpPr>
          <p:cNvPr id="4" name="Content Placeholder 2">
            <a:extLst>
              <a:ext uri="{FF2B5EF4-FFF2-40B4-BE49-F238E27FC236}">
                <a16:creationId xmlns:a16="http://schemas.microsoft.com/office/drawing/2014/main" id="{B6672492-A6B0-408F-ABA9-3489CF59501D}"/>
              </a:ext>
            </a:extLst>
          </p:cNvPr>
          <p:cNvSpPr txBox="1">
            <a:spLocks/>
          </p:cNvSpPr>
          <p:nvPr/>
        </p:nvSpPr>
        <p:spPr>
          <a:xfrm>
            <a:off x="976857" y="6228272"/>
            <a:ext cx="7690891" cy="629728"/>
          </a:xfrm>
          <a:prstGeom prst="rect">
            <a:avLst/>
          </a:prstGeom>
          <a:solidFill>
            <a:srgbClr val="FFFF00"/>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3" charset="2"/>
              <a:buNone/>
            </a:pPr>
            <a:r>
              <a:rPr lang="en-US" sz="2000" i="1" dirty="0"/>
              <a:t>If you receive a notice, and are unable to take care of the issue, or have questions about it, contact PSG</a:t>
            </a:r>
          </a:p>
        </p:txBody>
      </p:sp>
      <p:sp>
        <p:nvSpPr>
          <p:cNvPr id="5" name="Slide Number Placeholder 4">
            <a:extLst>
              <a:ext uri="{FF2B5EF4-FFF2-40B4-BE49-F238E27FC236}">
                <a16:creationId xmlns:a16="http://schemas.microsoft.com/office/drawing/2014/main" id="{FB553076-32E7-45F5-BBB0-2AB56ADB8E4A}"/>
              </a:ext>
            </a:extLst>
          </p:cNvPr>
          <p:cNvSpPr>
            <a:spLocks noGrp="1"/>
          </p:cNvSpPr>
          <p:nvPr>
            <p:ph type="sldNum" sz="quarter" idx="12"/>
          </p:nvPr>
        </p:nvSpPr>
        <p:spPr/>
        <p:txBody>
          <a:bodyPr/>
          <a:lstStyle/>
          <a:p>
            <a:fld id="{DAF23F0E-B7A4-40B8-A53E-0C605728E48C}" type="slidenum">
              <a:rPr lang="en-US" smtClean="0"/>
              <a:t>17</a:t>
            </a:fld>
            <a:endParaRPr lang="en-US" dirty="0"/>
          </a:p>
        </p:txBody>
      </p:sp>
    </p:spTree>
    <p:extLst>
      <p:ext uri="{BB962C8B-B14F-4D97-AF65-F5344CB8AC3E}">
        <p14:creationId xmlns:p14="http://schemas.microsoft.com/office/powerpoint/2010/main" val="2156072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291" y="176868"/>
            <a:ext cx="7436057" cy="1325563"/>
          </a:xfrm>
        </p:spPr>
        <p:txBody>
          <a:bodyPr/>
          <a:lstStyle/>
          <a:p>
            <a:pPr algn="ctr"/>
            <a:r>
              <a:rPr lang="en-US" dirty="0"/>
              <a:t>SPOA Fine Schedule (cont.)</a:t>
            </a:r>
          </a:p>
        </p:txBody>
      </p:sp>
      <p:sp>
        <p:nvSpPr>
          <p:cNvPr id="3" name="Content Placeholder 2"/>
          <p:cNvSpPr>
            <a:spLocks noGrp="1"/>
          </p:cNvSpPr>
          <p:nvPr>
            <p:ph idx="1"/>
          </p:nvPr>
        </p:nvSpPr>
        <p:spPr>
          <a:xfrm>
            <a:off x="254834" y="1825624"/>
            <a:ext cx="8739264" cy="4800027"/>
          </a:xfrm>
        </p:spPr>
        <p:txBody>
          <a:bodyPr>
            <a:noAutofit/>
          </a:bodyPr>
          <a:lstStyle/>
          <a:p>
            <a:pPr marL="228600" lvl="2">
              <a:spcBef>
                <a:spcPts val="1000"/>
              </a:spcBef>
            </a:pPr>
            <a:r>
              <a:rPr lang="en-US" sz="2400" dirty="0"/>
              <a:t>$100/Incident: Homeowner maintenance needed (yard, power washing, etc.)</a:t>
            </a:r>
          </a:p>
          <a:p>
            <a:pPr marL="228600" lvl="2">
              <a:spcBef>
                <a:spcPts val="1000"/>
              </a:spcBef>
            </a:pPr>
            <a:r>
              <a:rPr lang="en-US" sz="2400" dirty="0"/>
              <a:t>$100/Vehicle: Parking on the street, grass, sidewalk</a:t>
            </a:r>
          </a:p>
          <a:p>
            <a:pPr marL="228600" lvl="2">
              <a:spcBef>
                <a:spcPts val="1000"/>
              </a:spcBef>
            </a:pPr>
            <a:r>
              <a:rPr lang="en-US" sz="2400" dirty="0"/>
              <a:t>$175/Nuisance/Noise: Barking dogs, loud noises, etc.</a:t>
            </a:r>
          </a:p>
          <a:p>
            <a:pPr marL="228600" lvl="2">
              <a:spcBef>
                <a:spcPts val="1000"/>
              </a:spcBef>
            </a:pPr>
            <a:r>
              <a:rPr lang="en-US" sz="2400" dirty="0"/>
              <a:t>$200+$10/day: Parking of boats in front of homes and/or on street</a:t>
            </a:r>
          </a:p>
          <a:p>
            <a:pPr marL="228600" lvl="2">
              <a:spcBef>
                <a:spcPts val="1000"/>
              </a:spcBef>
            </a:pPr>
            <a:r>
              <a:rPr lang="en-US" sz="2400" dirty="0"/>
              <a:t>$150: Not following Architecture Review Board (ARB) + potential cost to alter the revision back to original</a:t>
            </a:r>
          </a:p>
          <a:p>
            <a:pPr marL="228600" lvl="2">
              <a:spcBef>
                <a:spcPts val="1000"/>
              </a:spcBef>
            </a:pPr>
            <a:endParaRPr lang="en-US" sz="2400" dirty="0"/>
          </a:p>
          <a:p>
            <a:pPr marL="228600" lvl="2">
              <a:spcBef>
                <a:spcPts val="1000"/>
              </a:spcBef>
            </a:pPr>
            <a:r>
              <a:rPr lang="en-US" sz="2400" dirty="0"/>
              <a:t>Any home owing more than $500 will have lien placed on home</a:t>
            </a:r>
          </a:p>
        </p:txBody>
      </p:sp>
      <p:sp>
        <p:nvSpPr>
          <p:cNvPr id="4" name="Slide Number Placeholder 3">
            <a:extLst>
              <a:ext uri="{FF2B5EF4-FFF2-40B4-BE49-F238E27FC236}">
                <a16:creationId xmlns:a16="http://schemas.microsoft.com/office/drawing/2014/main" id="{AFE5CF4F-BEA3-4CE3-8318-6FB166DF5A2B}"/>
              </a:ext>
            </a:extLst>
          </p:cNvPr>
          <p:cNvSpPr>
            <a:spLocks noGrp="1"/>
          </p:cNvSpPr>
          <p:nvPr>
            <p:ph type="sldNum" sz="quarter" idx="12"/>
          </p:nvPr>
        </p:nvSpPr>
        <p:spPr/>
        <p:txBody>
          <a:bodyPr/>
          <a:lstStyle/>
          <a:p>
            <a:fld id="{DAF23F0E-B7A4-40B8-A53E-0C605728E48C}" type="slidenum">
              <a:rPr lang="en-US" smtClean="0"/>
              <a:t>18</a:t>
            </a:fld>
            <a:endParaRPr lang="en-US" dirty="0"/>
          </a:p>
        </p:txBody>
      </p:sp>
    </p:spTree>
    <p:extLst>
      <p:ext uri="{BB962C8B-B14F-4D97-AF65-F5344CB8AC3E}">
        <p14:creationId xmlns:p14="http://schemas.microsoft.com/office/powerpoint/2010/main" val="3697750341"/>
      </p:ext>
    </p:extLst>
  </p:cSld>
  <p:clrMapOvr>
    <a:masterClrMapping/>
  </p:clrMapOvr>
</p:sld>
</file>

<file path=ppt/theme/theme1.xml><?xml version="1.0" encoding="utf-8"?>
<a:theme xmlns:a="http://schemas.openxmlformats.org/drawingml/2006/main" name="Face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1423</TotalTime>
  <Words>1176</Words>
  <Application>Microsoft Office PowerPoint</Application>
  <PresentationFormat>On-screen Show (4:3)</PresentationFormat>
  <Paragraphs>152</Paragraphs>
  <Slides>18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Trebuchet MS</vt:lpstr>
      <vt:lpstr>Wingdings 3</vt:lpstr>
      <vt:lpstr>Facet</vt:lpstr>
      <vt:lpstr>Stone Creek Property Owners Association, Inc (SPOA)</vt:lpstr>
      <vt:lpstr>SPOA Mission and Vision</vt:lpstr>
      <vt:lpstr>Agenda</vt:lpstr>
      <vt:lpstr>Increased Annual Dues or  HOA Volunteers </vt:lpstr>
      <vt:lpstr>Why do we need a Board?</vt:lpstr>
      <vt:lpstr>What does a Board Member Do?</vt:lpstr>
      <vt:lpstr>What does a Board Member Do? (cont.)</vt:lpstr>
      <vt:lpstr>2019 SPOA Board Members</vt:lpstr>
      <vt:lpstr>Neighborhood’s Part-Time Management Company</vt:lpstr>
      <vt:lpstr>PowerPoint Presentation</vt:lpstr>
      <vt:lpstr>Consistent Neighborhood Issues</vt:lpstr>
      <vt:lpstr>SPOA Increase in Annual Dues</vt:lpstr>
      <vt:lpstr>SPOA Neighborhood Issue Reporting &amp; Resolution Process</vt:lpstr>
      <vt:lpstr>Neighbor Comments</vt:lpstr>
      <vt:lpstr>Back-Up</vt:lpstr>
      <vt:lpstr>2019 Neighborhood Budget Summary</vt:lpstr>
      <vt:lpstr>SPOA Fine Schedule</vt:lpstr>
      <vt:lpstr>SPOA Fine Schedule (cont.)</vt:lpstr>
    </vt:vector>
  </TitlesOfParts>
  <Company>Booz Allen Hamilton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Driesen, Elizabeth [USA]</dc:creator>
  <cp:lastModifiedBy>Driesen, Elizabeth [USA]</cp:lastModifiedBy>
  <cp:revision>277</cp:revision>
  <cp:lastPrinted>2019-11-17T18:21:39Z</cp:lastPrinted>
  <dcterms:created xsi:type="dcterms:W3CDTF">2016-10-16T21:03:06Z</dcterms:created>
  <dcterms:modified xsi:type="dcterms:W3CDTF">2019-12-02T19:22:10Z</dcterms:modified>
</cp:coreProperties>
</file>